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2" r:id="rId2"/>
    <p:sldId id="256" r:id="rId3"/>
    <p:sldId id="259" r:id="rId4"/>
    <p:sldId id="260" r:id="rId5"/>
    <p:sldId id="257" r:id="rId6"/>
    <p:sldId id="261" r:id="rId7"/>
  </p:sldIdLst>
  <p:sldSz cx="155448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ABE0"/>
    <a:srgbClr val="F54B2A"/>
    <a:srgbClr val="FC033D"/>
    <a:srgbClr val="19A1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44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stin Tucker" userId="1db4bf3a-23fb-415c-bc63-1b437a8e266a" providerId="ADAL" clId="{055AEF4A-D3A7-4187-859A-D65C26958016}"/>
    <pc:docChg chg="undo custSel modSld">
      <pc:chgData name="Austin Tucker" userId="1db4bf3a-23fb-415c-bc63-1b437a8e266a" providerId="ADAL" clId="{055AEF4A-D3A7-4187-859A-D65C26958016}" dt="2025-10-31T19:29:05.603" v="379" actId="2085"/>
      <pc:docMkLst>
        <pc:docMk/>
      </pc:docMkLst>
      <pc:sldChg chg="addSp delSp modSp mod">
        <pc:chgData name="Austin Tucker" userId="1db4bf3a-23fb-415c-bc63-1b437a8e266a" providerId="ADAL" clId="{055AEF4A-D3A7-4187-859A-D65C26958016}" dt="2025-10-31T19:29:05.603" v="379" actId="2085"/>
        <pc:sldMkLst>
          <pc:docMk/>
          <pc:sldMk cId="3729824561" sldId="256"/>
        </pc:sldMkLst>
        <pc:spChg chg="mod">
          <ac:chgData name="Austin Tucker" userId="1db4bf3a-23fb-415c-bc63-1b437a8e266a" providerId="ADAL" clId="{055AEF4A-D3A7-4187-859A-D65C26958016}" dt="2025-10-31T19:29:05.603" v="379" actId="2085"/>
          <ac:spMkLst>
            <pc:docMk/>
            <pc:sldMk cId="3729824561" sldId="256"/>
            <ac:spMk id="4" creationId="{0D06B2B9-F7B7-CB1B-968E-14DC58DC1667}"/>
          </ac:spMkLst>
        </pc:spChg>
        <pc:spChg chg="mod">
          <ac:chgData name="Austin Tucker" userId="1db4bf3a-23fb-415c-bc63-1b437a8e266a" providerId="ADAL" clId="{055AEF4A-D3A7-4187-859A-D65C26958016}" dt="2025-10-31T19:29:05.603" v="379" actId="2085"/>
          <ac:spMkLst>
            <pc:docMk/>
            <pc:sldMk cId="3729824561" sldId="256"/>
            <ac:spMk id="5" creationId="{C3FA8A33-B07B-9175-F4DC-7FC29AA73470}"/>
          </ac:spMkLst>
        </pc:spChg>
        <pc:spChg chg="add mod">
          <ac:chgData name="Austin Tucker" userId="1db4bf3a-23fb-415c-bc63-1b437a8e266a" providerId="ADAL" clId="{055AEF4A-D3A7-4187-859A-D65C26958016}" dt="2025-10-15T17:21:25.045" v="6"/>
          <ac:spMkLst>
            <pc:docMk/>
            <pc:sldMk cId="3729824561" sldId="256"/>
            <ac:spMk id="6" creationId="{59529481-82EC-A984-2872-079E92AE0A67}"/>
          </ac:spMkLst>
        </pc:spChg>
        <pc:spChg chg="mod">
          <ac:chgData name="Austin Tucker" userId="1db4bf3a-23fb-415c-bc63-1b437a8e266a" providerId="ADAL" clId="{055AEF4A-D3A7-4187-859A-D65C26958016}" dt="2025-10-31T19:29:05.603" v="379" actId="2085"/>
          <ac:spMkLst>
            <pc:docMk/>
            <pc:sldMk cId="3729824561" sldId="256"/>
            <ac:spMk id="7" creationId="{3A978037-2F0B-F9C2-93ED-B0BF2365EC96}"/>
          </ac:spMkLst>
        </pc:spChg>
        <pc:spChg chg="mod">
          <ac:chgData name="Austin Tucker" userId="1db4bf3a-23fb-415c-bc63-1b437a8e266a" providerId="ADAL" clId="{055AEF4A-D3A7-4187-859A-D65C26958016}" dt="2025-10-31T19:29:05.603" v="379" actId="2085"/>
          <ac:spMkLst>
            <pc:docMk/>
            <pc:sldMk cId="3729824561" sldId="256"/>
            <ac:spMk id="8" creationId="{100D6D1F-31FC-0559-2190-76D3B40AF5F5}"/>
          </ac:spMkLst>
        </pc:spChg>
        <pc:spChg chg="mod">
          <ac:chgData name="Austin Tucker" userId="1db4bf3a-23fb-415c-bc63-1b437a8e266a" providerId="ADAL" clId="{055AEF4A-D3A7-4187-859A-D65C26958016}" dt="2025-10-31T19:29:05.603" v="379" actId="2085"/>
          <ac:spMkLst>
            <pc:docMk/>
            <pc:sldMk cId="3729824561" sldId="256"/>
            <ac:spMk id="9" creationId="{E352EB7D-A51C-5A81-7BB1-52BDA9B70B3E}"/>
          </ac:spMkLst>
        </pc:spChg>
        <pc:spChg chg="mod">
          <ac:chgData name="Austin Tucker" userId="1db4bf3a-23fb-415c-bc63-1b437a8e266a" providerId="ADAL" clId="{055AEF4A-D3A7-4187-859A-D65C26958016}" dt="2025-10-31T19:29:05.603" v="379" actId="2085"/>
          <ac:spMkLst>
            <pc:docMk/>
            <pc:sldMk cId="3729824561" sldId="256"/>
            <ac:spMk id="10" creationId="{9BC8DED7-BDC7-4CB2-3D8E-F4090BCAEBB9}"/>
          </ac:spMkLst>
        </pc:spChg>
        <pc:spChg chg="add mod">
          <ac:chgData name="Austin Tucker" userId="1db4bf3a-23fb-415c-bc63-1b437a8e266a" providerId="ADAL" clId="{055AEF4A-D3A7-4187-859A-D65C26958016}" dt="2025-10-15T17:21:33.770" v="25" actId="1076"/>
          <ac:spMkLst>
            <pc:docMk/>
            <pc:sldMk cId="3729824561" sldId="256"/>
            <ac:spMk id="14" creationId="{2AD95796-8A9F-2E80-2E74-597FFA4A21A9}"/>
          </ac:spMkLst>
        </pc:spChg>
        <pc:spChg chg="mod">
          <ac:chgData name="Austin Tucker" userId="1db4bf3a-23fb-415c-bc63-1b437a8e266a" providerId="ADAL" clId="{055AEF4A-D3A7-4187-859A-D65C26958016}" dt="2025-10-15T17:20:59.157" v="1" actId="2085"/>
          <ac:spMkLst>
            <pc:docMk/>
            <pc:sldMk cId="3729824561" sldId="256"/>
            <ac:spMk id="18" creationId="{36A8A8F7-7450-8980-7E08-5B219C870724}"/>
          </ac:spMkLst>
        </pc:spChg>
        <pc:spChg chg="mod">
          <ac:chgData name="Austin Tucker" userId="1db4bf3a-23fb-415c-bc63-1b437a8e266a" providerId="ADAL" clId="{055AEF4A-D3A7-4187-859A-D65C26958016}" dt="2025-10-15T17:20:59.157" v="1" actId="2085"/>
          <ac:spMkLst>
            <pc:docMk/>
            <pc:sldMk cId="3729824561" sldId="256"/>
            <ac:spMk id="20" creationId="{1520DAA0-4C04-A452-9B7F-F126F6B84E69}"/>
          </ac:spMkLst>
        </pc:spChg>
        <pc:spChg chg="mod">
          <ac:chgData name="Austin Tucker" userId="1db4bf3a-23fb-415c-bc63-1b437a8e266a" providerId="ADAL" clId="{055AEF4A-D3A7-4187-859A-D65C26958016}" dt="2025-10-15T17:20:59.157" v="1" actId="2085"/>
          <ac:spMkLst>
            <pc:docMk/>
            <pc:sldMk cId="3729824561" sldId="256"/>
            <ac:spMk id="21" creationId="{8ABEB60E-ED5A-879E-F88D-A20EF0CAFBE6}"/>
          </ac:spMkLst>
        </pc:spChg>
        <pc:spChg chg="add mod">
          <ac:chgData name="Austin Tucker" userId="1db4bf3a-23fb-415c-bc63-1b437a8e266a" providerId="ADAL" clId="{055AEF4A-D3A7-4187-859A-D65C26958016}" dt="2025-10-15T17:21:25.045" v="6"/>
          <ac:spMkLst>
            <pc:docMk/>
            <pc:sldMk cId="3729824561" sldId="256"/>
            <ac:spMk id="23" creationId="{D530CB77-EAB1-6E05-7EE1-F7896E9F7925}"/>
          </ac:spMkLst>
        </pc:spChg>
        <pc:spChg chg="mod">
          <ac:chgData name="Austin Tucker" userId="1db4bf3a-23fb-415c-bc63-1b437a8e266a" providerId="ADAL" clId="{055AEF4A-D3A7-4187-859A-D65C26958016}" dt="2025-10-31T19:29:05.603" v="379" actId="2085"/>
          <ac:spMkLst>
            <pc:docMk/>
            <pc:sldMk cId="3729824561" sldId="256"/>
            <ac:spMk id="24" creationId="{65B19DA7-19BC-AD83-11EE-CA0BA1A7D7F6}"/>
          </ac:spMkLst>
        </pc:spChg>
        <pc:spChg chg="mod">
          <ac:chgData name="Austin Tucker" userId="1db4bf3a-23fb-415c-bc63-1b437a8e266a" providerId="ADAL" clId="{055AEF4A-D3A7-4187-859A-D65C26958016}" dt="2025-10-31T19:29:05.603" v="379" actId="2085"/>
          <ac:spMkLst>
            <pc:docMk/>
            <pc:sldMk cId="3729824561" sldId="256"/>
            <ac:spMk id="44" creationId="{E8F34B6C-43C1-A57E-6AE1-67FC58408BFF}"/>
          </ac:spMkLst>
        </pc:spChg>
        <pc:spChg chg="mod">
          <ac:chgData name="Austin Tucker" userId="1db4bf3a-23fb-415c-bc63-1b437a8e266a" providerId="ADAL" clId="{055AEF4A-D3A7-4187-859A-D65C26958016}" dt="2025-10-31T19:29:05.603" v="379" actId="2085"/>
          <ac:spMkLst>
            <pc:docMk/>
            <pc:sldMk cId="3729824561" sldId="256"/>
            <ac:spMk id="49" creationId="{AE90576C-571E-1BE3-5A67-0D1B61950A84}"/>
          </ac:spMkLst>
        </pc:spChg>
        <pc:picChg chg="mod">
          <ac:chgData name="Austin Tucker" userId="1db4bf3a-23fb-415c-bc63-1b437a8e266a" providerId="ADAL" clId="{055AEF4A-D3A7-4187-859A-D65C26958016}" dt="2025-10-15T17:20:59.157" v="1" actId="2085"/>
          <ac:picMkLst>
            <pc:docMk/>
            <pc:sldMk cId="3729824561" sldId="256"/>
            <ac:picMk id="36" creationId="{ADF1D876-E7FA-06E1-A694-C179B82EFFB3}"/>
          </ac:picMkLst>
        </pc:picChg>
      </pc:sldChg>
      <pc:sldChg chg="addSp delSp modSp mod">
        <pc:chgData name="Austin Tucker" userId="1db4bf3a-23fb-415c-bc63-1b437a8e266a" providerId="ADAL" clId="{055AEF4A-D3A7-4187-859A-D65C26958016}" dt="2025-10-15T17:24:41.970" v="378" actId="20577"/>
        <pc:sldMkLst>
          <pc:docMk/>
          <pc:sldMk cId="2603612523" sldId="261"/>
        </pc:sldMkLst>
        <pc:spChg chg="add mod">
          <ac:chgData name="Austin Tucker" userId="1db4bf3a-23fb-415c-bc63-1b437a8e266a" providerId="ADAL" clId="{055AEF4A-D3A7-4187-859A-D65C26958016}" dt="2025-10-15T17:24:12.418" v="328" actId="1036"/>
          <ac:spMkLst>
            <pc:docMk/>
            <pc:sldMk cId="2603612523" sldId="261"/>
            <ac:spMk id="6" creationId="{76AFA365-2FD8-8874-EC1F-11DC72ABB4D3}"/>
          </ac:spMkLst>
        </pc:spChg>
        <pc:spChg chg="add mod">
          <ac:chgData name="Austin Tucker" userId="1db4bf3a-23fb-415c-bc63-1b437a8e266a" providerId="ADAL" clId="{055AEF4A-D3A7-4187-859A-D65C26958016}" dt="2025-10-15T17:24:12.418" v="328" actId="1036"/>
          <ac:spMkLst>
            <pc:docMk/>
            <pc:sldMk cId="2603612523" sldId="261"/>
            <ac:spMk id="7" creationId="{B4FF55CD-2D99-B1A1-38D6-B014FD9ED12D}"/>
          </ac:spMkLst>
        </pc:spChg>
        <pc:spChg chg="add mod">
          <ac:chgData name="Austin Tucker" userId="1db4bf3a-23fb-415c-bc63-1b437a8e266a" providerId="ADAL" clId="{055AEF4A-D3A7-4187-859A-D65C26958016}" dt="2025-10-15T17:24:08.367" v="322" actId="1036"/>
          <ac:spMkLst>
            <pc:docMk/>
            <pc:sldMk cId="2603612523" sldId="261"/>
            <ac:spMk id="8" creationId="{D9D2531E-E91D-589A-3556-31E7469D7239}"/>
          </ac:spMkLst>
        </pc:spChg>
        <pc:spChg chg="add mod">
          <ac:chgData name="Austin Tucker" userId="1db4bf3a-23fb-415c-bc63-1b437a8e266a" providerId="ADAL" clId="{055AEF4A-D3A7-4187-859A-D65C26958016}" dt="2025-10-15T17:24:12.418" v="328" actId="1036"/>
          <ac:spMkLst>
            <pc:docMk/>
            <pc:sldMk cId="2603612523" sldId="261"/>
            <ac:spMk id="9" creationId="{2AA4A86C-D590-DCDD-AF87-61B654338150}"/>
          </ac:spMkLst>
        </pc:spChg>
        <pc:spChg chg="add mod">
          <ac:chgData name="Austin Tucker" userId="1db4bf3a-23fb-415c-bc63-1b437a8e266a" providerId="ADAL" clId="{055AEF4A-D3A7-4187-859A-D65C26958016}" dt="2025-10-15T17:24:08.367" v="322" actId="1036"/>
          <ac:spMkLst>
            <pc:docMk/>
            <pc:sldMk cId="2603612523" sldId="261"/>
            <ac:spMk id="10" creationId="{C382D249-D591-18B6-5720-69FB8E0096EE}"/>
          </ac:spMkLst>
        </pc:spChg>
        <pc:spChg chg="add mod">
          <ac:chgData name="Austin Tucker" userId="1db4bf3a-23fb-415c-bc63-1b437a8e266a" providerId="ADAL" clId="{055AEF4A-D3A7-4187-859A-D65C26958016}" dt="2025-10-15T17:24:08.367" v="322" actId="1036"/>
          <ac:spMkLst>
            <pc:docMk/>
            <pc:sldMk cId="2603612523" sldId="261"/>
            <ac:spMk id="11" creationId="{72FEDF95-B487-3EE7-C1EC-36BF9A5C58C0}"/>
          </ac:spMkLst>
        </pc:spChg>
        <pc:spChg chg="add mod">
          <ac:chgData name="Austin Tucker" userId="1db4bf3a-23fb-415c-bc63-1b437a8e266a" providerId="ADAL" clId="{055AEF4A-D3A7-4187-859A-D65C26958016}" dt="2025-10-15T17:24:12.418" v="328" actId="1036"/>
          <ac:spMkLst>
            <pc:docMk/>
            <pc:sldMk cId="2603612523" sldId="261"/>
            <ac:spMk id="12" creationId="{B1A1F07F-111A-E6E5-D686-B35150788A0C}"/>
          </ac:spMkLst>
        </pc:spChg>
        <pc:spChg chg="add mod">
          <ac:chgData name="Austin Tucker" userId="1db4bf3a-23fb-415c-bc63-1b437a8e266a" providerId="ADAL" clId="{055AEF4A-D3A7-4187-859A-D65C26958016}" dt="2025-10-15T17:24:12.418" v="328" actId="1036"/>
          <ac:spMkLst>
            <pc:docMk/>
            <pc:sldMk cId="2603612523" sldId="261"/>
            <ac:spMk id="13" creationId="{2F137A07-B067-EDCC-64FB-2D6E4B2F7B1A}"/>
          </ac:spMkLst>
        </pc:spChg>
        <pc:spChg chg="add mod">
          <ac:chgData name="Austin Tucker" userId="1db4bf3a-23fb-415c-bc63-1b437a8e266a" providerId="ADAL" clId="{055AEF4A-D3A7-4187-859A-D65C26958016}" dt="2025-10-15T17:24:08.367" v="322" actId="1036"/>
          <ac:spMkLst>
            <pc:docMk/>
            <pc:sldMk cId="2603612523" sldId="261"/>
            <ac:spMk id="14" creationId="{063B4B43-9CE0-EBC4-215A-7743F0F23205}"/>
          </ac:spMkLst>
        </pc:spChg>
        <pc:spChg chg="add mod">
          <ac:chgData name="Austin Tucker" userId="1db4bf3a-23fb-415c-bc63-1b437a8e266a" providerId="ADAL" clId="{055AEF4A-D3A7-4187-859A-D65C26958016}" dt="2025-10-15T17:24:12.418" v="328" actId="1036"/>
          <ac:spMkLst>
            <pc:docMk/>
            <pc:sldMk cId="2603612523" sldId="261"/>
            <ac:spMk id="15" creationId="{8D1C8232-D36E-FFA6-3054-6B731126B325}"/>
          </ac:spMkLst>
        </pc:spChg>
        <pc:spChg chg="mod">
          <ac:chgData name="Austin Tucker" userId="1db4bf3a-23fb-415c-bc63-1b437a8e266a" providerId="ADAL" clId="{055AEF4A-D3A7-4187-859A-D65C26958016}" dt="2025-10-15T17:24:08.367" v="322" actId="1036"/>
          <ac:spMkLst>
            <pc:docMk/>
            <pc:sldMk cId="2603612523" sldId="261"/>
            <ac:spMk id="16" creationId="{5B675FAA-5694-9170-86DC-28AF99B437F2}"/>
          </ac:spMkLst>
        </pc:spChg>
        <pc:spChg chg="mod">
          <ac:chgData name="Austin Tucker" userId="1db4bf3a-23fb-415c-bc63-1b437a8e266a" providerId="ADAL" clId="{055AEF4A-D3A7-4187-859A-D65C26958016}" dt="2025-10-15T17:24:08.367" v="322" actId="1036"/>
          <ac:spMkLst>
            <pc:docMk/>
            <pc:sldMk cId="2603612523" sldId="261"/>
            <ac:spMk id="17" creationId="{80A7FCB4-3338-39F9-6CFA-668358100F7A}"/>
          </ac:spMkLst>
        </pc:spChg>
        <pc:spChg chg="add mod">
          <ac:chgData name="Austin Tucker" userId="1db4bf3a-23fb-415c-bc63-1b437a8e266a" providerId="ADAL" clId="{055AEF4A-D3A7-4187-859A-D65C26958016}" dt="2025-10-15T17:24:41.970" v="378" actId="20577"/>
          <ac:spMkLst>
            <pc:docMk/>
            <pc:sldMk cId="2603612523" sldId="261"/>
            <ac:spMk id="24" creationId="{93075367-83F3-9F82-4BE8-B08C01D50ECF}"/>
          </ac:spMkLst>
        </pc:spChg>
        <pc:grpChg chg="add mod">
          <ac:chgData name="Austin Tucker" userId="1db4bf3a-23fb-415c-bc63-1b437a8e266a" providerId="ADAL" clId="{055AEF4A-D3A7-4187-859A-D65C26958016}" dt="2025-10-15T17:23:03.757" v="180"/>
          <ac:grpSpMkLst>
            <pc:docMk/>
            <pc:sldMk cId="2603612523" sldId="261"/>
            <ac:grpSpMk id="25" creationId="{9D681C54-7163-9C4A-4AEF-2CA7CD3E9583}"/>
          </ac:grpSpMkLst>
        </pc:grpChg>
        <pc:picChg chg="mod">
          <ac:chgData name="Austin Tucker" userId="1db4bf3a-23fb-415c-bc63-1b437a8e266a" providerId="ADAL" clId="{055AEF4A-D3A7-4187-859A-D65C26958016}" dt="2025-10-15T17:24:12.418" v="328" actId="1036"/>
          <ac:picMkLst>
            <pc:docMk/>
            <pc:sldMk cId="2603612523" sldId="261"/>
            <ac:picMk id="18" creationId="{1C0BA743-D808-FCFE-8955-728230FF81DF}"/>
          </ac:picMkLst>
        </pc:picChg>
        <pc:picChg chg="mod">
          <ac:chgData name="Austin Tucker" userId="1db4bf3a-23fb-415c-bc63-1b437a8e266a" providerId="ADAL" clId="{055AEF4A-D3A7-4187-859A-D65C26958016}" dt="2025-10-15T17:24:12.418" v="328" actId="1036"/>
          <ac:picMkLst>
            <pc:docMk/>
            <pc:sldMk cId="2603612523" sldId="261"/>
            <ac:picMk id="19" creationId="{83FC35D8-2A93-EF03-D504-8C734C740512}"/>
          </ac:picMkLst>
        </pc:picChg>
        <pc:picChg chg="mod">
          <ac:chgData name="Austin Tucker" userId="1db4bf3a-23fb-415c-bc63-1b437a8e266a" providerId="ADAL" clId="{055AEF4A-D3A7-4187-859A-D65C26958016}" dt="2025-10-15T17:24:12.418" v="328" actId="1036"/>
          <ac:picMkLst>
            <pc:docMk/>
            <pc:sldMk cId="2603612523" sldId="261"/>
            <ac:picMk id="20" creationId="{83E09D66-EE51-87EE-6B9D-4C4931061EFF}"/>
          </ac:picMkLst>
        </pc:picChg>
        <pc:picChg chg="mod">
          <ac:chgData name="Austin Tucker" userId="1db4bf3a-23fb-415c-bc63-1b437a8e266a" providerId="ADAL" clId="{055AEF4A-D3A7-4187-859A-D65C26958016}" dt="2025-10-15T17:24:08.367" v="322" actId="1036"/>
          <ac:picMkLst>
            <pc:docMk/>
            <pc:sldMk cId="2603612523" sldId="261"/>
            <ac:picMk id="21" creationId="{14FA49B2-2483-D329-5343-5A235B066F89}"/>
          </ac:picMkLst>
        </pc:picChg>
        <pc:picChg chg="mod">
          <ac:chgData name="Austin Tucker" userId="1db4bf3a-23fb-415c-bc63-1b437a8e266a" providerId="ADAL" clId="{055AEF4A-D3A7-4187-859A-D65C26958016}" dt="2025-10-15T17:24:08.367" v="322" actId="1036"/>
          <ac:picMkLst>
            <pc:docMk/>
            <pc:sldMk cId="2603612523" sldId="261"/>
            <ac:picMk id="22" creationId="{4BE99DD8-0C4F-E261-1710-5086C58B0002}"/>
          </ac:picMkLst>
        </pc:picChg>
        <pc:picChg chg="mod">
          <ac:chgData name="Austin Tucker" userId="1db4bf3a-23fb-415c-bc63-1b437a8e266a" providerId="ADAL" clId="{055AEF4A-D3A7-4187-859A-D65C26958016}" dt="2025-10-15T17:24:08.367" v="322" actId="1036"/>
          <ac:picMkLst>
            <pc:docMk/>
            <pc:sldMk cId="2603612523" sldId="261"/>
            <ac:picMk id="23" creationId="{AAF04EE0-D181-FFBC-BCF4-5C005790FB78}"/>
          </ac:picMkLst>
        </pc:picChg>
        <pc:picChg chg="mod">
          <ac:chgData name="Austin Tucker" userId="1db4bf3a-23fb-415c-bc63-1b437a8e266a" providerId="ADAL" clId="{055AEF4A-D3A7-4187-859A-D65C26958016}" dt="2025-10-15T17:23:03.757" v="180"/>
          <ac:picMkLst>
            <pc:docMk/>
            <pc:sldMk cId="2603612523" sldId="261"/>
            <ac:picMk id="26" creationId="{A6AC929C-754E-8AB1-0120-E1981C65268D}"/>
          </ac:picMkLst>
        </pc:picChg>
        <pc:picChg chg="mod">
          <ac:chgData name="Austin Tucker" userId="1db4bf3a-23fb-415c-bc63-1b437a8e266a" providerId="ADAL" clId="{055AEF4A-D3A7-4187-859A-D65C26958016}" dt="2025-10-15T17:23:03.757" v="180"/>
          <ac:picMkLst>
            <pc:docMk/>
            <pc:sldMk cId="2603612523" sldId="261"/>
            <ac:picMk id="27" creationId="{63A4D4F1-D9A0-A99C-EE4D-485F6347E590}"/>
          </ac:picMkLst>
        </pc:picChg>
        <pc:cxnChg chg="add mod">
          <ac:chgData name="Austin Tucker" userId="1db4bf3a-23fb-415c-bc63-1b437a8e266a" providerId="ADAL" clId="{055AEF4A-D3A7-4187-859A-D65C26958016}" dt="2025-10-15T17:24:08.367" v="322" actId="1036"/>
          <ac:cxnSpMkLst>
            <pc:docMk/>
            <pc:sldMk cId="2603612523" sldId="261"/>
            <ac:cxnSpMk id="29" creationId="{7341BE76-74D2-51C2-CBE8-F94575B3D7E5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FB419-5F24-4C2C-AD1C-6FE4D32EAD19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44575" y="1143000"/>
            <a:ext cx="47688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D8561-504F-4FFE-B8A7-B39A8BA66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718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D8561-504F-4FFE-B8A7-B39A8BA66C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371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FDD01-1ACC-09DF-605D-DE7DED1396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E5F73E-3370-7856-C1CA-ADA692A7B2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9FB38E-B8D9-BB15-EA41-DDDBD55633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C217B1-88F9-0357-8027-1C6623CC7D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D8561-504F-4FFE-B8A7-B39A8BA66C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783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31B43-9837-CDE2-0C86-86BC8E16C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05C30C-C612-0852-805D-3F9809B256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ED5256-E2AB-7EE1-AF12-1C5F57DB7A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4F6160-F9B3-2814-91B6-00229FEA5B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D8561-504F-4FFE-B8A7-B39A8BA66C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849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0A678-30EE-3107-8D96-9505134AA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5B6B2F-5B58-2FE3-76C4-E88953C10C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18B8FB-27CB-042B-49B6-E6569522D2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59373D-1F22-E344-BFC8-5A7EA80168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D8561-504F-4FFE-B8A7-B39A8BA66C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343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5860" y="1646133"/>
            <a:ext cx="13213080" cy="3501813"/>
          </a:xfrm>
        </p:spPr>
        <p:txBody>
          <a:bodyPr anchor="b"/>
          <a:lstStyle>
            <a:lvl1pPr algn="ctr">
              <a:defRPr sz="8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3100" y="5282989"/>
            <a:ext cx="11658600" cy="2428451"/>
          </a:xfrm>
        </p:spPr>
        <p:txBody>
          <a:bodyPr/>
          <a:lstStyle>
            <a:lvl1pPr marL="0" indent="0" algn="ctr">
              <a:buNone/>
              <a:defRPr sz="3520"/>
            </a:lvl1pPr>
            <a:lvl2pPr marL="670575" indent="0" algn="ctr">
              <a:buNone/>
              <a:defRPr sz="2933"/>
            </a:lvl2pPr>
            <a:lvl3pPr marL="1341150" indent="0" algn="ctr">
              <a:buNone/>
              <a:defRPr sz="2640"/>
            </a:lvl3pPr>
            <a:lvl4pPr marL="2011726" indent="0" algn="ctr">
              <a:buNone/>
              <a:defRPr sz="2347"/>
            </a:lvl4pPr>
            <a:lvl5pPr marL="2682301" indent="0" algn="ctr">
              <a:buNone/>
              <a:defRPr sz="2347"/>
            </a:lvl5pPr>
            <a:lvl6pPr marL="3352876" indent="0" algn="ctr">
              <a:buNone/>
              <a:defRPr sz="2347"/>
            </a:lvl6pPr>
            <a:lvl7pPr marL="4023451" indent="0" algn="ctr">
              <a:buNone/>
              <a:defRPr sz="2347"/>
            </a:lvl7pPr>
            <a:lvl8pPr marL="4694027" indent="0" algn="ctr">
              <a:buNone/>
              <a:defRPr sz="2347"/>
            </a:lvl8pPr>
            <a:lvl9pPr marL="5364602" indent="0" algn="ctr">
              <a:buNone/>
              <a:defRPr sz="2347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C8C5-87FB-4DDF-939F-F2651C2E7235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2B523-F165-4DAC-8047-68CDC997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907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C8C5-87FB-4DDF-939F-F2651C2E7235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2B523-F165-4DAC-8047-68CDC997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28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24248" y="535517"/>
            <a:ext cx="335184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706" y="535517"/>
            <a:ext cx="986123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C8C5-87FB-4DDF-939F-F2651C2E7235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2B523-F165-4DAC-8047-68CDC997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254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C8C5-87FB-4DDF-939F-F2651C2E7235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2B523-F165-4DAC-8047-68CDC997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187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0610" y="2507618"/>
            <a:ext cx="13407390" cy="4184014"/>
          </a:xfrm>
        </p:spPr>
        <p:txBody>
          <a:bodyPr anchor="b"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0610" y="6731215"/>
            <a:ext cx="13407390" cy="2200274"/>
          </a:xfrm>
        </p:spPr>
        <p:txBody>
          <a:bodyPr/>
          <a:lstStyle>
            <a:lvl1pPr marL="0" indent="0">
              <a:buNone/>
              <a:defRPr sz="3520">
                <a:solidFill>
                  <a:schemeClr val="tx1">
                    <a:tint val="82000"/>
                  </a:schemeClr>
                </a:solidFill>
              </a:defRPr>
            </a:lvl1pPr>
            <a:lvl2pPr marL="670575" indent="0">
              <a:buNone/>
              <a:defRPr sz="2933">
                <a:solidFill>
                  <a:schemeClr val="tx1">
                    <a:tint val="82000"/>
                  </a:schemeClr>
                </a:solidFill>
              </a:defRPr>
            </a:lvl2pPr>
            <a:lvl3pPr marL="134115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3pPr>
            <a:lvl4pPr marL="2011726" indent="0">
              <a:buNone/>
              <a:defRPr sz="2347">
                <a:solidFill>
                  <a:schemeClr val="tx1">
                    <a:tint val="82000"/>
                  </a:schemeClr>
                </a:solidFill>
              </a:defRPr>
            </a:lvl4pPr>
            <a:lvl5pPr marL="2682301" indent="0">
              <a:buNone/>
              <a:defRPr sz="2347">
                <a:solidFill>
                  <a:schemeClr val="tx1">
                    <a:tint val="82000"/>
                  </a:schemeClr>
                </a:solidFill>
              </a:defRPr>
            </a:lvl5pPr>
            <a:lvl6pPr marL="3352876" indent="0">
              <a:buNone/>
              <a:defRPr sz="2347">
                <a:solidFill>
                  <a:schemeClr val="tx1">
                    <a:tint val="82000"/>
                  </a:schemeClr>
                </a:solidFill>
              </a:defRPr>
            </a:lvl6pPr>
            <a:lvl7pPr marL="4023451" indent="0">
              <a:buNone/>
              <a:defRPr sz="2347">
                <a:solidFill>
                  <a:schemeClr val="tx1">
                    <a:tint val="82000"/>
                  </a:schemeClr>
                </a:solidFill>
              </a:defRPr>
            </a:lvl7pPr>
            <a:lvl8pPr marL="4694027" indent="0">
              <a:buNone/>
              <a:defRPr sz="2347">
                <a:solidFill>
                  <a:schemeClr val="tx1">
                    <a:tint val="82000"/>
                  </a:schemeClr>
                </a:solidFill>
              </a:defRPr>
            </a:lvl8pPr>
            <a:lvl9pPr marL="5364602" indent="0">
              <a:buNone/>
              <a:defRPr sz="234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C8C5-87FB-4DDF-939F-F2651C2E7235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2B523-F165-4DAC-8047-68CDC997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680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705" y="2677584"/>
            <a:ext cx="660654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69555" y="2677584"/>
            <a:ext cx="660654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C8C5-87FB-4DDF-939F-F2651C2E7235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2B523-F165-4DAC-8047-68CDC997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05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535519"/>
            <a:ext cx="13407390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0731" y="2465706"/>
            <a:ext cx="6576178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0731" y="3674110"/>
            <a:ext cx="6576178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69556" y="2465706"/>
            <a:ext cx="6608565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69556" y="3674110"/>
            <a:ext cx="6608565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C8C5-87FB-4DDF-939F-F2651C2E7235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2B523-F165-4DAC-8047-68CDC997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035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C8C5-87FB-4DDF-939F-F2651C2E7235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2B523-F165-4DAC-8047-68CDC997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578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C8C5-87FB-4DDF-939F-F2651C2E7235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2B523-F165-4DAC-8047-68CDC997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355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670560"/>
            <a:ext cx="5013603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8565" y="1448226"/>
            <a:ext cx="7869555" cy="7147983"/>
          </a:xfrm>
        </p:spPr>
        <p:txBody>
          <a:bodyPr/>
          <a:lstStyle>
            <a:lvl1pPr>
              <a:defRPr sz="4693"/>
            </a:lvl1pPr>
            <a:lvl2pPr>
              <a:defRPr sz="4107"/>
            </a:lvl2pPr>
            <a:lvl3pPr>
              <a:defRPr sz="352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0730" y="3017520"/>
            <a:ext cx="5013603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C8C5-87FB-4DDF-939F-F2651C2E7235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2B523-F165-4DAC-8047-68CDC997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133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670560"/>
            <a:ext cx="5013603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8565" y="1448226"/>
            <a:ext cx="7869555" cy="7147983"/>
          </a:xfrm>
        </p:spPr>
        <p:txBody>
          <a:bodyPr anchor="t"/>
          <a:lstStyle>
            <a:lvl1pPr marL="0" indent="0">
              <a:buNone/>
              <a:defRPr sz="4693"/>
            </a:lvl1pPr>
            <a:lvl2pPr marL="670575" indent="0">
              <a:buNone/>
              <a:defRPr sz="4107"/>
            </a:lvl2pPr>
            <a:lvl3pPr marL="1341150" indent="0">
              <a:buNone/>
              <a:defRPr sz="3520"/>
            </a:lvl3pPr>
            <a:lvl4pPr marL="2011726" indent="0">
              <a:buNone/>
              <a:defRPr sz="2933"/>
            </a:lvl4pPr>
            <a:lvl5pPr marL="2682301" indent="0">
              <a:buNone/>
              <a:defRPr sz="2933"/>
            </a:lvl5pPr>
            <a:lvl6pPr marL="3352876" indent="0">
              <a:buNone/>
              <a:defRPr sz="2933"/>
            </a:lvl6pPr>
            <a:lvl7pPr marL="4023451" indent="0">
              <a:buNone/>
              <a:defRPr sz="2933"/>
            </a:lvl7pPr>
            <a:lvl8pPr marL="4694027" indent="0">
              <a:buNone/>
              <a:defRPr sz="2933"/>
            </a:lvl8pPr>
            <a:lvl9pPr marL="5364602" indent="0">
              <a:buNone/>
              <a:defRPr sz="293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0730" y="3017520"/>
            <a:ext cx="5013603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C8C5-87FB-4DDF-939F-F2651C2E7235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2B523-F165-4DAC-8047-68CDC997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485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8705" y="535519"/>
            <a:ext cx="1340739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8705" y="2677584"/>
            <a:ext cx="1340739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8705" y="9322649"/>
            <a:ext cx="34975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0BC8C5-87FB-4DDF-939F-F2651C2E7235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9215" y="9322649"/>
            <a:ext cx="524637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8515" y="9322649"/>
            <a:ext cx="34975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72B523-F165-4DAC-8047-68CDC997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445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41150" rtl="0" eaLnBrk="1" latinLnBrk="0" hangingPunct="1">
        <a:lnSpc>
          <a:spcPct val="90000"/>
        </a:lnSpc>
        <a:spcBef>
          <a:spcPct val="0"/>
        </a:spcBef>
        <a:buNone/>
        <a:defRPr sz="64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5288" indent="-335288" algn="l" defTabSz="134115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4107" kern="1200">
          <a:solidFill>
            <a:schemeClr val="tx1"/>
          </a:solidFill>
          <a:latin typeface="+mn-lt"/>
          <a:ea typeface="+mn-ea"/>
          <a:cs typeface="+mn-cs"/>
        </a:defRPr>
      </a:lvl1pPr>
      <a:lvl2pPr marL="100586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2pPr>
      <a:lvl3pPr marL="1676438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234701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301758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68816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35873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502931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699890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75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5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72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30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7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45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4027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602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sv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svg"/><Relationship Id="rId11" Type="http://schemas.openxmlformats.org/officeDocument/2006/relationships/image" Target="../media/image10.png"/><Relationship Id="rId5" Type="http://schemas.openxmlformats.org/officeDocument/2006/relationships/image" Target="../media/image6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5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5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6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4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879EECFE-814E-4B68-96A7-86A795BD22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5544799" cy="10058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AF180F00-B4B2-4196-BB1C-ECD21B03F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935318" y="4892604"/>
            <a:ext cx="4197095" cy="469392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8261" y="914136"/>
            <a:ext cx="13903943" cy="822489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68F467-1075-99EA-4961-AB7BA2BE3C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630" y="2029172"/>
            <a:ext cx="7799376" cy="6123577"/>
          </a:xfrm>
        </p:spPr>
        <p:txBody>
          <a:bodyPr anchor="ctr">
            <a:normAutofit/>
          </a:bodyPr>
          <a:lstStyle/>
          <a:p>
            <a:pPr algn="r"/>
            <a:r>
              <a:rPr lang="en-US" sz="13200" dirty="0"/>
              <a:t>A3 Story Telling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48DE34-A09D-D79A-9B9E-DF687C68D7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70930" y="2217107"/>
            <a:ext cx="4243233" cy="5599133"/>
          </a:xfrm>
        </p:spPr>
        <p:txBody>
          <a:bodyPr anchor="ctr">
            <a:noAutofit/>
          </a:bodyPr>
          <a:lstStyle/>
          <a:p>
            <a:pPr algn="l"/>
            <a:r>
              <a:rPr lang="en-US" sz="2800" dirty="0"/>
              <a:t>An A3 is a condensed way to share information. </a:t>
            </a:r>
          </a:p>
          <a:p>
            <a:pPr algn="l"/>
            <a:r>
              <a:rPr lang="en-US" sz="2800" dirty="0"/>
              <a:t>It is a one-page document highlighting the what, why, and how in a methodical, fact-based approach. </a:t>
            </a:r>
          </a:p>
          <a:p>
            <a:pPr algn="l"/>
            <a:r>
              <a:rPr lang="en-US" sz="2800" dirty="0"/>
              <a:t>Chose from </a:t>
            </a:r>
            <a:r>
              <a:rPr lang="en-US" sz="2800" u="sng" dirty="0"/>
              <a:t>one</a:t>
            </a:r>
            <a:r>
              <a:rPr lang="en-US" sz="2800" dirty="0"/>
              <a:t> of the templates below to tell the story of the project.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DF0D3DE-EC74-4C9F-AFA1-DC5CE5236B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606686" y="2717532"/>
            <a:ext cx="0" cy="4746859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black and white logo&#10;&#10;AI-generated content may be incorrect.">
            <a:extLst>
              <a:ext uri="{FF2B5EF4-FFF2-40B4-BE49-F238E27FC236}">
                <a16:creationId xmlns:a16="http://schemas.microsoft.com/office/drawing/2014/main" id="{04038987-BC31-349F-3D1F-C7B2DF2250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19681" y="355864"/>
            <a:ext cx="2302254" cy="446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348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D06B2B9-F7B7-CB1B-968E-14DC58DC1667}"/>
              </a:ext>
            </a:extLst>
          </p:cNvPr>
          <p:cNvSpPr txBox="1"/>
          <p:nvPr/>
        </p:nvSpPr>
        <p:spPr>
          <a:xfrm>
            <a:off x="401790" y="6250064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 dirty="0"/>
              <a:t>Define why the project exists. What are the </a:t>
            </a:r>
            <a:r>
              <a:rPr lang="en-US" sz="1100" b="1" dirty="0"/>
              <a:t>major goals </a:t>
            </a:r>
            <a:r>
              <a:rPr lang="en-US" sz="1100" dirty="0"/>
              <a:t>of the project? How do these goals align with the </a:t>
            </a:r>
            <a:r>
              <a:rPr lang="en-US" sz="1100" b="1" dirty="0"/>
              <a:t>strategic goals </a:t>
            </a:r>
            <a:r>
              <a:rPr lang="en-US" sz="1100" dirty="0"/>
              <a:t>of the client</a:t>
            </a:r>
            <a:r>
              <a:rPr lang="en-US" sz="1100" b="1" dirty="0"/>
              <a:t>?</a:t>
            </a:r>
            <a:r>
              <a:rPr lang="en-US" sz="1100" dirty="0"/>
              <a:t> How will the project solve </a:t>
            </a:r>
            <a:r>
              <a:rPr lang="en-US" sz="1100" b="1" dirty="0"/>
              <a:t>client or community needs</a:t>
            </a:r>
            <a:r>
              <a:rPr lang="en-US" sz="1100" dirty="0"/>
              <a:t>? What are the </a:t>
            </a:r>
            <a:r>
              <a:rPr lang="en-US" sz="1100" b="1" dirty="0"/>
              <a:t>key parameters </a:t>
            </a:r>
            <a:r>
              <a:rPr lang="en-US" sz="1100" dirty="0"/>
              <a:t>for project success? This may be considered a marketing project description.</a:t>
            </a:r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FA8A33-B07B-9175-F4DC-7FC29AA73470}"/>
              </a:ext>
            </a:extLst>
          </p:cNvPr>
          <p:cNvSpPr txBox="1"/>
          <p:nvPr/>
        </p:nvSpPr>
        <p:spPr>
          <a:xfrm>
            <a:off x="5395291" y="6250064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/>
              <a:t>Comment on the </a:t>
            </a:r>
            <a:r>
              <a:rPr lang="en-US" sz="1100" b="1"/>
              <a:t>existing conditions </a:t>
            </a:r>
            <a:r>
              <a:rPr lang="en-US" sz="1100"/>
              <a:t>of the site and existing building if applicable. What is working well and what needs to be improved upon? Comment on the </a:t>
            </a:r>
            <a:r>
              <a:rPr lang="en-US" sz="1100" b="1"/>
              <a:t>existing metrics </a:t>
            </a:r>
            <a:r>
              <a:rPr lang="en-US" sz="1100"/>
              <a:t>of the </a:t>
            </a:r>
            <a:r>
              <a:rPr lang="en-US" sz="1100" b="1"/>
              <a:t>space</a:t>
            </a:r>
            <a:r>
              <a:rPr lang="en-US" sz="1100"/>
              <a:t> and </a:t>
            </a:r>
            <a:r>
              <a:rPr lang="en-US" sz="1100" b="1"/>
              <a:t>operational model.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978037-2F0B-F9C2-93ED-B0BF2365EC96}"/>
              </a:ext>
            </a:extLst>
          </p:cNvPr>
          <p:cNvSpPr txBox="1"/>
          <p:nvPr/>
        </p:nvSpPr>
        <p:spPr>
          <a:xfrm>
            <a:off x="393387" y="8280175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/>
              <a:t>Identify the </a:t>
            </a:r>
            <a:r>
              <a:rPr lang="en-US" sz="1100" b="1"/>
              <a:t>discrepancies</a:t>
            </a:r>
            <a:r>
              <a:rPr lang="en-US" sz="1100"/>
              <a:t> between the current state and the target state. This is a good place to comment 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Changing population demographics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Addressing community needs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Technical requirements for growth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Enhancing financial performance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Missed opportunities for impact in the current state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0D6D1F-31FC-0559-2190-76D3B40AF5F5}"/>
              </a:ext>
            </a:extLst>
          </p:cNvPr>
          <p:cNvSpPr txBox="1"/>
          <p:nvPr/>
        </p:nvSpPr>
        <p:spPr>
          <a:xfrm>
            <a:off x="10388220" y="6235126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/>
              <a:t>Comment on the </a:t>
            </a:r>
            <a:r>
              <a:rPr lang="en-US" sz="1100" b="1"/>
              <a:t>strategies </a:t>
            </a:r>
            <a:r>
              <a:rPr lang="en-US" sz="1100"/>
              <a:t>used to realize the goals of the project. Were there any special </a:t>
            </a:r>
            <a:r>
              <a:rPr lang="en-US" sz="1100" b="1"/>
              <a:t>design activities </a:t>
            </a:r>
            <a:r>
              <a:rPr lang="en-US" sz="1100"/>
              <a:t>(site tours, creative workshops, </a:t>
            </a:r>
            <a:r>
              <a:rPr lang="en-US" sz="1100" err="1"/>
              <a:t>etc</a:t>
            </a:r>
            <a:r>
              <a:rPr lang="en-US" sz="1100"/>
              <a:t>)? Did the project rely on specialty </a:t>
            </a:r>
            <a:r>
              <a:rPr lang="en-US" sz="1100" b="1"/>
              <a:t>consultants or technologies</a:t>
            </a:r>
            <a:r>
              <a:rPr lang="en-US" sz="1100"/>
              <a:t>? Did it include specialty considerations or design features? How did the project team work collaboratively to deliver the project?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52EB7D-A51C-5A81-7BB1-52BDA9B70B3E}"/>
              </a:ext>
            </a:extLst>
          </p:cNvPr>
          <p:cNvSpPr txBox="1"/>
          <p:nvPr/>
        </p:nvSpPr>
        <p:spPr>
          <a:xfrm>
            <a:off x="5395291" y="8271604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/>
              <a:t>Comment on the </a:t>
            </a:r>
            <a:r>
              <a:rPr lang="en-US" sz="1100" b="1"/>
              <a:t>target state </a:t>
            </a:r>
            <a:r>
              <a:rPr lang="en-US" sz="1100"/>
              <a:t>of the project. What are the critical program elements and adjacencies? How does the project communicate aesthetically and functionally? How does the target state design address the </a:t>
            </a:r>
            <a:r>
              <a:rPr lang="en-US" sz="1100" b="1"/>
              <a:t>project goals</a:t>
            </a:r>
            <a:r>
              <a:rPr lang="en-US" sz="1100"/>
              <a:t>? Comment on </a:t>
            </a:r>
            <a:r>
              <a:rPr lang="en-US" sz="1100" b="1"/>
              <a:t>updated space metrics </a:t>
            </a:r>
            <a:r>
              <a:rPr lang="en-US" sz="1100"/>
              <a:t>and </a:t>
            </a:r>
            <a:r>
              <a:rPr lang="en-US" sz="1100" b="1"/>
              <a:t>operational models </a:t>
            </a:r>
            <a:r>
              <a:rPr lang="en-US" sz="1100"/>
              <a:t>as they differ from those in the current state.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C8DED7-BDC7-4CB2-3D8E-F4090BCAEBB9}"/>
              </a:ext>
            </a:extLst>
          </p:cNvPr>
          <p:cNvSpPr txBox="1"/>
          <p:nvPr/>
        </p:nvSpPr>
        <p:spPr>
          <a:xfrm>
            <a:off x="10368997" y="8280175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/>
              <a:t>Review the effectiveness of the </a:t>
            </a:r>
            <a:r>
              <a:rPr lang="en-US" sz="1100" b="1"/>
              <a:t>design</a:t>
            </a:r>
            <a:r>
              <a:rPr lang="en-US" sz="1100"/>
              <a:t> and </a:t>
            </a:r>
            <a:r>
              <a:rPr lang="en-US" sz="1100" b="1"/>
              <a:t>implementation</a:t>
            </a:r>
            <a:r>
              <a:rPr lang="en-US" sz="1100"/>
              <a:t> of the project. What are the client’s </a:t>
            </a:r>
            <a:r>
              <a:rPr lang="en-US" sz="1100" b="1"/>
              <a:t>measures for success </a:t>
            </a:r>
            <a:r>
              <a:rPr lang="en-US" sz="1100"/>
              <a:t>and has it been met? What is the impact to community or owner operations</a:t>
            </a:r>
            <a:r>
              <a:rPr lang="en-US" sz="1100" b="1"/>
              <a:t>? </a:t>
            </a:r>
            <a:r>
              <a:rPr lang="en-US" sz="1100"/>
              <a:t>How will it demonstrate </a:t>
            </a:r>
            <a:r>
              <a:rPr lang="en-US" sz="1100" b="1"/>
              <a:t>continued success</a:t>
            </a:r>
            <a:r>
              <a:rPr lang="en-US" sz="1100"/>
              <a:t> for the client and the community? 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AB120E7-18FF-64D6-2F4A-54FF3B7CC6CF}"/>
              </a:ext>
            </a:extLst>
          </p:cNvPr>
          <p:cNvSpPr/>
          <p:nvPr/>
        </p:nvSpPr>
        <p:spPr>
          <a:xfrm>
            <a:off x="0" y="0"/>
            <a:ext cx="15544800" cy="534718"/>
          </a:xfrm>
          <a:prstGeom prst="rect">
            <a:avLst/>
          </a:prstGeom>
          <a:solidFill>
            <a:srgbClr val="19A1D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latin typeface="Helvetica" panose="020B0604020202030204" pitchFamily="34" charset="0"/>
              </a:rPr>
              <a:t>Client Name | Project Name | Practice Area + Sub Practice Area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38AE775-455C-1B61-9AD7-28DA75E34F32}"/>
              </a:ext>
            </a:extLst>
          </p:cNvPr>
          <p:cNvSpPr txBox="1"/>
          <p:nvPr/>
        </p:nvSpPr>
        <p:spPr>
          <a:xfrm>
            <a:off x="655525" y="5866723"/>
            <a:ext cx="358976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>
                <a:latin typeface="Helvetica" panose="020B0604020202030204" pitchFamily="34" charset="0"/>
              </a:rPr>
              <a:t>THE WHY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1A04C7-004E-2ADE-6B98-CE7D6B1277C3}"/>
              </a:ext>
            </a:extLst>
          </p:cNvPr>
          <p:cNvSpPr txBox="1"/>
          <p:nvPr/>
        </p:nvSpPr>
        <p:spPr>
          <a:xfrm>
            <a:off x="5742306" y="5867697"/>
            <a:ext cx="274684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>
                <a:latin typeface="Helvetica" panose="020B0604020202030204" pitchFamily="34" charset="0"/>
              </a:rPr>
              <a:t>CURRENT STATE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6A8A8F7-7450-8980-7E08-5B219C870724}"/>
              </a:ext>
            </a:extLst>
          </p:cNvPr>
          <p:cNvSpPr txBox="1"/>
          <p:nvPr/>
        </p:nvSpPr>
        <p:spPr>
          <a:xfrm>
            <a:off x="5799155" y="7863734"/>
            <a:ext cx="264199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>
                <a:latin typeface="Helvetica" panose="020B0604020202030204" pitchFamily="34" charset="0"/>
              </a:rPr>
              <a:t>TARGET STATE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A218065-65A9-5FB0-A731-9192B1CF53FF}"/>
              </a:ext>
            </a:extLst>
          </p:cNvPr>
          <p:cNvSpPr txBox="1"/>
          <p:nvPr/>
        </p:nvSpPr>
        <p:spPr>
          <a:xfrm>
            <a:off x="10737488" y="5852759"/>
            <a:ext cx="272957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>
                <a:latin typeface="Helvetica" panose="020B0604020202030204" pitchFamily="34" charset="0"/>
              </a:rPr>
              <a:t>SOLUTION APPROACH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520DAA0-4C04-A452-9B7F-F126F6B84E69}"/>
              </a:ext>
            </a:extLst>
          </p:cNvPr>
          <p:cNvSpPr txBox="1"/>
          <p:nvPr/>
        </p:nvSpPr>
        <p:spPr>
          <a:xfrm>
            <a:off x="10825540" y="7865410"/>
            <a:ext cx="280734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>
                <a:latin typeface="Helvetica" panose="020B0604020202030204" pitchFamily="34" charset="0"/>
              </a:rPr>
              <a:t>IMPACT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ABEB60E-ED5A-879E-F88D-A20EF0CAFBE6}"/>
              </a:ext>
            </a:extLst>
          </p:cNvPr>
          <p:cNvSpPr txBox="1"/>
          <p:nvPr/>
        </p:nvSpPr>
        <p:spPr>
          <a:xfrm>
            <a:off x="743244" y="7901054"/>
            <a:ext cx="209475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>
                <a:latin typeface="Helvetica" panose="020B0604020202030204" pitchFamily="34" charset="0"/>
              </a:rPr>
              <a:t>GAP ANALYSIS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593CA27-5EF4-2F9C-E03F-12D74989EAB5}"/>
              </a:ext>
            </a:extLst>
          </p:cNvPr>
          <p:cNvSpPr txBox="1"/>
          <p:nvPr/>
        </p:nvSpPr>
        <p:spPr>
          <a:xfrm>
            <a:off x="295831" y="689067"/>
            <a:ext cx="4754217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Helvetica" panose="020B0604020202030204" pitchFamily="34" charset="0"/>
              </a:rPr>
              <a:t>PROJECT METRICS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5B19DA7-19BC-AD83-11EE-CA0BA1A7D7F6}"/>
              </a:ext>
            </a:extLst>
          </p:cNvPr>
          <p:cNvSpPr txBox="1"/>
          <p:nvPr/>
        </p:nvSpPr>
        <p:spPr>
          <a:xfrm>
            <a:off x="5407705" y="1085922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/>
              <a:t>What were the </a:t>
            </a:r>
            <a:r>
              <a:rPr lang="en-US" sz="1100" b="1"/>
              <a:t>challenges </a:t>
            </a:r>
            <a:r>
              <a:rPr lang="en-US" sz="1100"/>
              <a:t>that defined the project? How did these challenges affect our </a:t>
            </a:r>
            <a:r>
              <a:rPr lang="en-US" sz="1100" b="1"/>
              <a:t>approach</a:t>
            </a:r>
            <a:r>
              <a:rPr lang="en-US" sz="1100"/>
              <a:t> to project delivery? What </a:t>
            </a:r>
            <a:r>
              <a:rPr lang="en-US" sz="1100" b="1"/>
              <a:t>insights</a:t>
            </a:r>
            <a:r>
              <a:rPr lang="en-US" sz="1100"/>
              <a:t> were uncovered to use in future projects?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7CB995-79C7-E72E-969E-3D4D78239824}"/>
              </a:ext>
            </a:extLst>
          </p:cNvPr>
          <p:cNvSpPr txBox="1"/>
          <p:nvPr/>
        </p:nvSpPr>
        <p:spPr>
          <a:xfrm>
            <a:off x="5333572" y="698364"/>
            <a:ext cx="314906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>
                <a:latin typeface="Helvetica" panose="020B0604020202030204" pitchFamily="34" charset="0"/>
              </a:rPr>
              <a:t>OBSTACLES AND INSIGHTS</a:t>
            </a:r>
          </a:p>
        </p:txBody>
      </p:sp>
      <p:pic>
        <p:nvPicPr>
          <p:cNvPr id="30" name="Graphic 29" descr="Question Mark with solid fill">
            <a:extLst>
              <a:ext uri="{FF2B5EF4-FFF2-40B4-BE49-F238E27FC236}">
                <a16:creationId xmlns:a16="http://schemas.microsoft.com/office/drawing/2014/main" id="{D1551813-5BA1-49E2-3A83-CED741064F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8447" y="5820251"/>
            <a:ext cx="371062" cy="371062"/>
          </a:xfrm>
          <a:prstGeom prst="rect">
            <a:avLst/>
          </a:prstGeom>
        </p:spPr>
      </p:pic>
      <p:pic>
        <p:nvPicPr>
          <p:cNvPr id="32" name="Graphic 31" descr="Ruler with solid fill">
            <a:extLst>
              <a:ext uri="{FF2B5EF4-FFF2-40B4-BE49-F238E27FC236}">
                <a16:creationId xmlns:a16="http://schemas.microsoft.com/office/drawing/2014/main" id="{50C5F83B-35B0-49B2-73BC-CDDADDDABA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13603" y="5827064"/>
            <a:ext cx="366226" cy="366226"/>
          </a:xfrm>
          <a:prstGeom prst="rect">
            <a:avLst/>
          </a:prstGeom>
        </p:spPr>
      </p:pic>
      <p:pic>
        <p:nvPicPr>
          <p:cNvPr id="34" name="Graphic 33" descr="Puzzle with solid fill">
            <a:extLst>
              <a:ext uri="{FF2B5EF4-FFF2-40B4-BE49-F238E27FC236}">
                <a16:creationId xmlns:a16="http://schemas.microsoft.com/office/drawing/2014/main" id="{A15E1C8C-0300-3226-A006-F5A84B475A3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368997" y="5807153"/>
            <a:ext cx="402180" cy="402180"/>
          </a:xfrm>
          <a:prstGeom prst="rect">
            <a:avLst/>
          </a:prstGeom>
        </p:spPr>
      </p:pic>
      <p:pic>
        <p:nvPicPr>
          <p:cNvPr id="36" name="Graphic 35" descr="Target with solid fill">
            <a:extLst>
              <a:ext uri="{FF2B5EF4-FFF2-40B4-BE49-F238E27FC236}">
                <a16:creationId xmlns:a16="http://schemas.microsoft.com/office/drawing/2014/main" id="{ADF1D876-E7FA-06E1-A694-C179B82EFFB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359010" y="7792020"/>
            <a:ext cx="457200" cy="457200"/>
          </a:xfrm>
          <a:prstGeom prst="rect">
            <a:avLst/>
          </a:prstGeom>
        </p:spPr>
      </p:pic>
      <p:pic>
        <p:nvPicPr>
          <p:cNvPr id="38" name="Graphic 37" descr="Clipboard with solid fill">
            <a:extLst>
              <a:ext uri="{FF2B5EF4-FFF2-40B4-BE49-F238E27FC236}">
                <a16:creationId xmlns:a16="http://schemas.microsoft.com/office/drawing/2014/main" id="{2FE953BE-5952-AB1A-A377-C73597B2895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29774" y="7798001"/>
            <a:ext cx="457200" cy="457200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E8F34B6C-43C1-A57E-6AE1-67FC58408BFF}"/>
              </a:ext>
            </a:extLst>
          </p:cNvPr>
          <p:cNvSpPr txBox="1"/>
          <p:nvPr/>
        </p:nvSpPr>
        <p:spPr>
          <a:xfrm>
            <a:off x="382567" y="1091211"/>
            <a:ext cx="4773439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Project Location (city and state)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Project start date and estimated completion date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Project number and file path to most recent drawings/images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Construction Type, Square Footage and Budget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Project delivery method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Office Location and key team members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Project references (owner or contractor)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Estimated construction cost, to be adjusted during the project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8AA55C2-BB06-5AFE-D945-A323B42F78BD}"/>
              </a:ext>
            </a:extLst>
          </p:cNvPr>
          <p:cNvGrpSpPr/>
          <p:nvPr/>
        </p:nvGrpSpPr>
        <p:grpSpPr>
          <a:xfrm>
            <a:off x="13761934" y="131923"/>
            <a:ext cx="1537372" cy="333948"/>
            <a:chOff x="13665679" y="131923"/>
            <a:chExt cx="1537372" cy="333948"/>
          </a:xfrm>
        </p:grpSpPr>
        <p:pic>
          <p:nvPicPr>
            <p:cNvPr id="1028" name="Picture 4" descr="Grace Design Studios | BCP">
              <a:extLst>
                <a:ext uri="{FF2B5EF4-FFF2-40B4-BE49-F238E27FC236}">
                  <a16:creationId xmlns:a16="http://schemas.microsoft.com/office/drawing/2014/main" id="{104165ED-F24E-80CA-E9DC-36EAC5645A2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3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531" t="9814" r="35661" b="55684"/>
            <a:stretch>
              <a:fillRect/>
            </a:stretch>
          </p:blipFill>
          <p:spPr bwMode="auto">
            <a:xfrm>
              <a:off x="13665679" y="131923"/>
              <a:ext cx="499622" cy="3339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" name="Picture 4" descr="Grace Design Studios | BCP">
              <a:extLst>
                <a:ext uri="{FF2B5EF4-FFF2-40B4-BE49-F238E27FC236}">
                  <a16:creationId xmlns:a16="http://schemas.microsoft.com/office/drawing/2014/main" id="{9D625DE1-9824-B8AC-F3C9-5F3EE899DDD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3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867" t="41510" r="23441" b="24332"/>
            <a:stretch>
              <a:fillRect/>
            </a:stretch>
          </p:blipFill>
          <p:spPr bwMode="auto">
            <a:xfrm>
              <a:off x="14163638" y="135243"/>
              <a:ext cx="1039413" cy="3306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AE90576C-571E-1BE3-5A67-0D1B61950A84}"/>
              </a:ext>
            </a:extLst>
          </p:cNvPr>
          <p:cNvSpPr txBox="1"/>
          <p:nvPr/>
        </p:nvSpPr>
        <p:spPr>
          <a:xfrm>
            <a:off x="10424502" y="1091211"/>
            <a:ext cx="4717935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/>
              <a:t>This section open for additional text descriptions, diagrams, images, etc. Include: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Specialized Design Elements &amp; Construction Types (Pre-Fab, Tilt Wall, </a:t>
            </a:r>
            <a:r>
              <a:rPr lang="en-US" sz="1100" err="1"/>
              <a:t>etc</a:t>
            </a:r>
            <a:r>
              <a:rPr lang="en-US" sz="1100"/>
              <a:t> + advantages)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LEED or other certifications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AIA F4DE Principles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Project awards and recognition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Innovations/new typologies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45067C-0DAA-782D-80A1-6795DB96C09B}"/>
              </a:ext>
            </a:extLst>
          </p:cNvPr>
          <p:cNvSpPr txBox="1"/>
          <p:nvPr/>
        </p:nvSpPr>
        <p:spPr>
          <a:xfrm>
            <a:off x="10344159" y="689067"/>
            <a:ext cx="4040091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>
                <a:latin typeface="Helvetica" panose="020B0604020202030204" pitchFamily="34" charset="0"/>
              </a:rPr>
              <a:t>PROJECT HIGHLIGHTS</a:t>
            </a:r>
          </a:p>
        </p:txBody>
      </p:sp>
      <p:pic>
        <p:nvPicPr>
          <p:cNvPr id="15" name="Graphic 14" descr="Ripple with solid fill">
            <a:extLst>
              <a:ext uri="{FF2B5EF4-FFF2-40B4-BE49-F238E27FC236}">
                <a16:creationId xmlns:a16="http://schemas.microsoft.com/office/drawing/2014/main" id="{22A5AE77-0036-849F-7BEE-EF456872C66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373701" y="7818128"/>
            <a:ext cx="457200" cy="4572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9529481-82EC-A984-2872-079E92AE0A67}"/>
              </a:ext>
            </a:extLst>
          </p:cNvPr>
          <p:cNvSpPr txBox="1"/>
          <p:nvPr/>
        </p:nvSpPr>
        <p:spPr>
          <a:xfrm>
            <a:off x="389883" y="2731384"/>
            <a:ext cx="4754217" cy="29756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endParaRPr lang="en-US" sz="3084" dirty="0"/>
          </a:p>
          <a:p>
            <a:pPr algn="ctr"/>
            <a:endParaRPr lang="en-US" sz="1600" dirty="0">
              <a:latin typeface="Helvetica" panose="020B0604020202030204" pitchFamily="34" charset="0"/>
            </a:endParaRPr>
          </a:p>
          <a:p>
            <a:pPr algn="ctr"/>
            <a:endParaRPr lang="en-US" sz="1600" dirty="0">
              <a:latin typeface="Helvetica" panose="020B0604020202030204" pitchFamily="34" charset="0"/>
            </a:endParaRPr>
          </a:p>
          <a:p>
            <a:pPr algn="ctr"/>
            <a:endParaRPr lang="en-US" sz="1600" dirty="0">
              <a:latin typeface="Helvetica" panose="020B0604020202030204" pitchFamily="34" charset="0"/>
            </a:endParaRPr>
          </a:p>
          <a:p>
            <a:pPr algn="ctr"/>
            <a:r>
              <a:rPr lang="en-US" sz="1600" dirty="0">
                <a:latin typeface="Helvetica" panose="020B0604020202030204" pitchFamily="34" charset="0"/>
              </a:rPr>
              <a:t>Image/drawing 1</a:t>
            </a:r>
            <a:endParaRPr lang="en-US" sz="3084" dirty="0"/>
          </a:p>
          <a:p>
            <a:endParaRPr lang="en-US" sz="3084" dirty="0"/>
          </a:p>
          <a:p>
            <a:endParaRPr lang="en-US" sz="3084" dirty="0"/>
          </a:p>
          <a:p>
            <a:endParaRPr lang="en-US" sz="3084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D95796-8A9F-2E80-2E74-597FFA4A21A9}"/>
              </a:ext>
            </a:extLst>
          </p:cNvPr>
          <p:cNvSpPr txBox="1"/>
          <p:nvPr/>
        </p:nvSpPr>
        <p:spPr>
          <a:xfrm>
            <a:off x="5407705" y="2712241"/>
            <a:ext cx="4754217" cy="29756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3084"/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r>
              <a:rPr lang="en-US" sz="1600">
                <a:latin typeface="Helvetica"/>
                <a:cs typeface="Helvetica"/>
              </a:rPr>
              <a:t>Image/drawing 2</a:t>
            </a:r>
            <a:endParaRPr lang="en-US" sz="3084">
              <a:latin typeface="Helvetica"/>
              <a:cs typeface="Helvetica"/>
            </a:endParaRPr>
          </a:p>
          <a:p>
            <a:endParaRPr lang="en-US" sz="3084"/>
          </a:p>
          <a:p>
            <a:endParaRPr lang="en-US" sz="3084" err="1"/>
          </a:p>
          <a:p>
            <a:endParaRPr lang="en-US" sz="3084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30CB77-EAB1-6E05-7EE1-F7896E9F7925}"/>
              </a:ext>
            </a:extLst>
          </p:cNvPr>
          <p:cNvSpPr txBox="1"/>
          <p:nvPr/>
        </p:nvSpPr>
        <p:spPr>
          <a:xfrm>
            <a:off x="10388787" y="2728726"/>
            <a:ext cx="4754217" cy="29756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endParaRPr lang="en-US" sz="3084"/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r>
              <a:rPr lang="en-US" sz="1600">
                <a:latin typeface="Helvetica" panose="020B0604020202030204" pitchFamily="34" charset="0"/>
              </a:rPr>
              <a:t>Image/drawing 3</a:t>
            </a:r>
            <a:endParaRPr lang="en-US" sz="3084"/>
          </a:p>
          <a:p>
            <a:endParaRPr lang="en-US" sz="3084"/>
          </a:p>
          <a:p>
            <a:endParaRPr lang="en-US" sz="3084"/>
          </a:p>
          <a:p>
            <a:endParaRPr lang="en-US" sz="3084"/>
          </a:p>
        </p:txBody>
      </p:sp>
    </p:spTree>
    <p:extLst>
      <p:ext uri="{BB962C8B-B14F-4D97-AF65-F5344CB8AC3E}">
        <p14:creationId xmlns:p14="http://schemas.microsoft.com/office/powerpoint/2010/main" val="3729824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C51958-FD97-CD1F-5AB0-ED71C00D3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C5BA13F-999A-EBDF-76CE-08C39CC1FA5F}"/>
              </a:ext>
            </a:extLst>
          </p:cNvPr>
          <p:cNvSpPr txBox="1"/>
          <p:nvPr/>
        </p:nvSpPr>
        <p:spPr>
          <a:xfrm>
            <a:off x="342260" y="6250064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/>
              <a:t>Define why the project exists. What are the </a:t>
            </a:r>
            <a:r>
              <a:rPr lang="en-US" sz="1100" b="1"/>
              <a:t>major goals </a:t>
            </a:r>
            <a:r>
              <a:rPr lang="en-US" sz="1100"/>
              <a:t>of the project? How do these goals align with the </a:t>
            </a:r>
            <a:r>
              <a:rPr lang="en-US" sz="1100" b="1"/>
              <a:t>strategic goals </a:t>
            </a:r>
            <a:r>
              <a:rPr lang="en-US" sz="1100"/>
              <a:t>of the client</a:t>
            </a:r>
            <a:r>
              <a:rPr lang="en-US" sz="1100" b="1"/>
              <a:t>?</a:t>
            </a:r>
            <a:r>
              <a:rPr lang="en-US" sz="1100"/>
              <a:t> How will the project solve </a:t>
            </a:r>
            <a:r>
              <a:rPr lang="en-US" sz="1100" b="1"/>
              <a:t>client or community needs</a:t>
            </a:r>
            <a:r>
              <a:rPr lang="en-US" sz="1100"/>
              <a:t>? What are the </a:t>
            </a:r>
            <a:r>
              <a:rPr lang="en-US" sz="1100" b="1"/>
              <a:t>key parameters </a:t>
            </a:r>
            <a:r>
              <a:rPr lang="en-US" sz="1100"/>
              <a:t>for project success? This may be considered a marketing project description.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8B1DEC-0E21-422C-EF74-E21A8551D855}"/>
              </a:ext>
            </a:extLst>
          </p:cNvPr>
          <p:cNvSpPr txBox="1"/>
          <p:nvPr/>
        </p:nvSpPr>
        <p:spPr>
          <a:xfrm>
            <a:off x="393387" y="8280175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/>
              <a:t>Identify the </a:t>
            </a:r>
            <a:r>
              <a:rPr lang="en-US" sz="1100" b="1"/>
              <a:t>discrepancies</a:t>
            </a:r>
            <a:r>
              <a:rPr lang="en-US" sz="1100"/>
              <a:t> between the current state and the target state. This is a good place to comment on:</a:t>
            </a:r>
          </a:p>
          <a:p>
            <a:r>
              <a:rPr lang="en-US" sz="1100" b="1"/>
              <a:t>Changing</a:t>
            </a:r>
            <a:r>
              <a:rPr lang="en-US" sz="1100"/>
              <a:t> population demographics</a:t>
            </a:r>
          </a:p>
          <a:p>
            <a:r>
              <a:rPr lang="en-US" sz="1100" b="1"/>
              <a:t>Addressing</a:t>
            </a:r>
            <a:r>
              <a:rPr lang="en-US" sz="1100"/>
              <a:t> community needs</a:t>
            </a:r>
          </a:p>
          <a:p>
            <a:r>
              <a:rPr lang="en-US" sz="1100" b="1"/>
              <a:t>Technical</a:t>
            </a:r>
            <a:r>
              <a:rPr lang="en-US" sz="1100"/>
              <a:t> requirements for growth</a:t>
            </a:r>
          </a:p>
          <a:p>
            <a:r>
              <a:rPr lang="en-US" sz="1100"/>
              <a:t>Enhancing financial performance</a:t>
            </a:r>
          </a:p>
          <a:p>
            <a:r>
              <a:rPr lang="en-US" sz="1100"/>
              <a:t>Missed opportunities for impact in the current state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7E172A-41AB-1AE0-D136-988BB0406EE0}"/>
              </a:ext>
            </a:extLst>
          </p:cNvPr>
          <p:cNvSpPr txBox="1"/>
          <p:nvPr/>
        </p:nvSpPr>
        <p:spPr>
          <a:xfrm>
            <a:off x="10388220" y="6235126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/>
              <a:t>Comment on the </a:t>
            </a:r>
            <a:r>
              <a:rPr lang="en-US" sz="1100" b="1"/>
              <a:t>strategies </a:t>
            </a:r>
            <a:r>
              <a:rPr lang="en-US" sz="1100"/>
              <a:t>used to realize the goals of the project. Were there any special </a:t>
            </a:r>
            <a:r>
              <a:rPr lang="en-US" sz="1100" b="1"/>
              <a:t>design activities </a:t>
            </a:r>
            <a:r>
              <a:rPr lang="en-US" sz="1100"/>
              <a:t>(site tours, creative workshops, </a:t>
            </a:r>
            <a:r>
              <a:rPr lang="en-US" sz="1100" err="1"/>
              <a:t>etc</a:t>
            </a:r>
            <a:r>
              <a:rPr lang="en-US" sz="1100"/>
              <a:t>)? Did the project rely on specialty </a:t>
            </a:r>
            <a:r>
              <a:rPr lang="en-US" sz="1100" b="1"/>
              <a:t>consultants or technologies</a:t>
            </a:r>
            <a:r>
              <a:rPr lang="en-US" sz="1100"/>
              <a:t>? Did it include specialty considerations or design features? How did the project team work collaboratively to deliver the project?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42E37E-56BF-42C4-EB2E-4CB34D1620B7}"/>
              </a:ext>
            </a:extLst>
          </p:cNvPr>
          <p:cNvSpPr txBox="1"/>
          <p:nvPr/>
        </p:nvSpPr>
        <p:spPr>
          <a:xfrm>
            <a:off x="10368997" y="8280175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/>
              <a:t>Review the effectiveness of the </a:t>
            </a:r>
            <a:r>
              <a:rPr lang="en-US" sz="1100" b="1"/>
              <a:t>design</a:t>
            </a:r>
            <a:r>
              <a:rPr lang="en-US" sz="1100"/>
              <a:t> and </a:t>
            </a:r>
            <a:r>
              <a:rPr lang="en-US" sz="1100" b="1"/>
              <a:t>implementation</a:t>
            </a:r>
            <a:r>
              <a:rPr lang="en-US" sz="1100"/>
              <a:t> of the project. What are the client’s </a:t>
            </a:r>
            <a:r>
              <a:rPr lang="en-US" sz="1100" b="1"/>
              <a:t>measures for success </a:t>
            </a:r>
            <a:r>
              <a:rPr lang="en-US" sz="1100"/>
              <a:t>and has it been met? What is the impact to community or owner operations</a:t>
            </a:r>
            <a:r>
              <a:rPr lang="en-US" sz="1100" b="1"/>
              <a:t>? </a:t>
            </a:r>
            <a:r>
              <a:rPr lang="en-US" sz="1100"/>
              <a:t>How will it demonstrate </a:t>
            </a:r>
            <a:r>
              <a:rPr lang="en-US" sz="1100" b="1"/>
              <a:t>continued success</a:t>
            </a:r>
            <a:r>
              <a:rPr lang="en-US" sz="1100"/>
              <a:t> for the client and the community? 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F551C5A-26F8-EC67-A1EB-AD68B610A666}"/>
              </a:ext>
            </a:extLst>
          </p:cNvPr>
          <p:cNvSpPr/>
          <p:nvPr/>
        </p:nvSpPr>
        <p:spPr>
          <a:xfrm>
            <a:off x="0" y="0"/>
            <a:ext cx="15544800" cy="534718"/>
          </a:xfrm>
          <a:prstGeom prst="rect">
            <a:avLst/>
          </a:prstGeom>
          <a:solidFill>
            <a:srgbClr val="19A1D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2000">
                <a:latin typeface="Helvetica"/>
                <a:cs typeface="Helvetica"/>
              </a:rPr>
              <a:t> </a:t>
            </a:r>
            <a:r>
              <a:rPr lang="en-US" sz="2000" b="1">
                <a:latin typeface="Segoe UI"/>
                <a:cs typeface="Helvetica"/>
              </a:rPr>
              <a:t>Client Name</a:t>
            </a:r>
            <a:r>
              <a:rPr lang="en-US" sz="2000">
                <a:latin typeface="Segoe UI"/>
                <a:cs typeface="Helvetica"/>
              </a:rPr>
              <a:t> | Project Name | </a:t>
            </a:r>
            <a:r>
              <a:rPr lang="en-US" sz="1200" i="1">
                <a:solidFill>
                  <a:srgbClr val="FFFFFF"/>
                </a:solidFill>
                <a:latin typeface="Segoe UI"/>
                <a:cs typeface="Helvetica"/>
              </a:rPr>
              <a:t>Practice Area + Sub Practice Area</a:t>
            </a:r>
            <a:endParaRPr lang="en-US" sz="120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32D4ED3-D15D-78E1-8C8B-03973136D311}"/>
              </a:ext>
            </a:extLst>
          </p:cNvPr>
          <p:cNvSpPr txBox="1"/>
          <p:nvPr/>
        </p:nvSpPr>
        <p:spPr>
          <a:xfrm>
            <a:off x="389883" y="2731384"/>
            <a:ext cx="4754217" cy="29756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endParaRPr lang="en-US" sz="3084" dirty="0"/>
          </a:p>
          <a:p>
            <a:pPr algn="ctr"/>
            <a:endParaRPr lang="en-US" sz="1600" dirty="0">
              <a:latin typeface="Helvetica" panose="020B0604020202030204" pitchFamily="34" charset="0"/>
            </a:endParaRPr>
          </a:p>
          <a:p>
            <a:pPr algn="ctr"/>
            <a:endParaRPr lang="en-US" sz="1600" dirty="0">
              <a:latin typeface="Helvetica" panose="020B0604020202030204" pitchFamily="34" charset="0"/>
            </a:endParaRPr>
          </a:p>
          <a:p>
            <a:pPr algn="ctr"/>
            <a:endParaRPr lang="en-US" sz="1600" dirty="0">
              <a:latin typeface="Helvetica" panose="020B0604020202030204" pitchFamily="34" charset="0"/>
            </a:endParaRPr>
          </a:p>
          <a:p>
            <a:pPr algn="ctr"/>
            <a:r>
              <a:rPr lang="en-US" sz="1600" dirty="0">
                <a:latin typeface="Helvetica" panose="020B0604020202030204" pitchFamily="34" charset="0"/>
              </a:rPr>
              <a:t>Image/drawing 1</a:t>
            </a:r>
            <a:endParaRPr lang="en-US" sz="3084" dirty="0"/>
          </a:p>
          <a:p>
            <a:endParaRPr lang="en-US" sz="3084" dirty="0"/>
          </a:p>
          <a:p>
            <a:endParaRPr lang="en-US" sz="3084" dirty="0"/>
          </a:p>
          <a:p>
            <a:endParaRPr lang="en-US" sz="3084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64C720C-77FC-2308-A5C1-7690C36BFAD2}"/>
              </a:ext>
            </a:extLst>
          </p:cNvPr>
          <p:cNvSpPr txBox="1"/>
          <p:nvPr/>
        </p:nvSpPr>
        <p:spPr>
          <a:xfrm>
            <a:off x="595995" y="5866723"/>
            <a:ext cx="3589762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Helvetica"/>
                <a:cs typeface="Helvetica"/>
              </a:rPr>
              <a:t>The Why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77DF4E1-A92F-456E-188C-B6102E1274F6}"/>
              </a:ext>
            </a:extLst>
          </p:cNvPr>
          <p:cNvSpPr txBox="1"/>
          <p:nvPr/>
        </p:nvSpPr>
        <p:spPr>
          <a:xfrm>
            <a:off x="10737488" y="5852759"/>
            <a:ext cx="2729573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Helvetica"/>
                <a:cs typeface="Helvetica"/>
              </a:rPr>
              <a:t>Solution Approach</a:t>
            </a:r>
            <a:endParaRPr lang="en-US" sz="1600">
              <a:latin typeface="Helvetica" panose="020B0604020202030204" pitchFamily="34" charset="0"/>
              <a:cs typeface="Helvetica" panose="020B0604020202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C4646E4-DC32-8336-EB47-9DCED7D05FEC}"/>
              </a:ext>
            </a:extLst>
          </p:cNvPr>
          <p:cNvSpPr txBox="1"/>
          <p:nvPr/>
        </p:nvSpPr>
        <p:spPr>
          <a:xfrm>
            <a:off x="10825540" y="7865410"/>
            <a:ext cx="2807343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Helvetica"/>
                <a:cs typeface="Helvetica"/>
              </a:rPr>
              <a:t>Impact</a:t>
            </a:r>
            <a:endParaRPr lang="en-US" sz="1600">
              <a:latin typeface="Helvetica" panose="020B0604020202030204" pitchFamily="34" charset="0"/>
              <a:cs typeface="Helvetica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9B2832D-402B-9CCB-56E9-BD1DFDEB388F}"/>
              </a:ext>
            </a:extLst>
          </p:cNvPr>
          <p:cNvSpPr txBox="1"/>
          <p:nvPr/>
        </p:nvSpPr>
        <p:spPr>
          <a:xfrm>
            <a:off x="743244" y="7901054"/>
            <a:ext cx="2094755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Helvetica"/>
                <a:cs typeface="Helvetica"/>
              </a:rPr>
              <a:t>Gap Analysis</a:t>
            </a:r>
            <a:endParaRPr lang="en-US" sz="1600">
              <a:latin typeface="Helvetica" panose="020B0604020202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6F94BF8-89B7-E6A6-C28B-42A33DAC2408}"/>
              </a:ext>
            </a:extLst>
          </p:cNvPr>
          <p:cNvSpPr txBox="1"/>
          <p:nvPr/>
        </p:nvSpPr>
        <p:spPr>
          <a:xfrm>
            <a:off x="295831" y="689067"/>
            <a:ext cx="4754217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Helvetica"/>
                <a:cs typeface="Helvetica"/>
              </a:rPr>
              <a:t>Project Metrics</a:t>
            </a:r>
            <a:endParaRPr lang="en-US" sz="1600" b="1">
              <a:latin typeface="Helvetica" panose="020B0604020202030204" pitchFamily="34" charset="0"/>
              <a:cs typeface="Helvetica" panose="020B0604020202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9126B13-E8E0-EA50-3BEC-C0F815639C93}"/>
              </a:ext>
            </a:extLst>
          </p:cNvPr>
          <p:cNvSpPr txBox="1"/>
          <p:nvPr/>
        </p:nvSpPr>
        <p:spPr>
          <a:xfrm>
            <a:off x="5407705" y="1085922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/>
              <a:t>What were the </a:t>
            </a:r>
            <a:r>
              <a:rPr lang="en-US" sz="1100" b="1"/>
              <a:t>challenges </a:t>
            </a:r>
            <a:r>
              <a:rPr lang="en-US" sz="1100"/>
              <a:t>that defined the project? How did these challenges affect our </a:t>
            </a:r>
            <a:r>
              <a:rPr lang="en-US" sz="1100" b="1"/>
              <a:t>approach</a:t>
            </a:r>
            <a:r>
              <a:rPr lang="en-US" sz="1100"/>
              <a:t> to project delivery? What </a:t>
            </a:r>
            <a:r>
              <a:rPr lang="en-US" sz="1100" b="1"/>
              <a:t>insights</a:t>
            </a:r>
            <a:r>
              <a:rPr lang="en-US" sz="1100"/>
              <a:t> were uncovered to use in future projects?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1CB5F22-927A-3389-13E4-BA7400A11004}"/>
              </a:ext>
            </a:extLst>
          </p:cNvPr>
          <p:cNvSpPr txBox="1"/>
          <p:nvPr/>
        </p:nvSpPr>
        <p:spPr>
          <a:xfrm>
            <a:off x="5333572" y="698364"/>
            <a:ext cx="3149062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Helvetica"/>
                <a:cs typeface="Helvetica"/>
              </a:rPr>
              <a:t>Obstacles and insight</a:t>
            </a:r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E1FB407-2B60-A3EB-1C4D-EEDA03E57A7E}"/>
              </a:ext>
            </a:extLst>
          </p:cNvPr>
          <p:cNvSpPr txBox="1"/>
          <p:nvPr/>
        </p:nvSpPr>
        <p:spPr>
          <a:xfrm>
            <a:off x="5395291" y="6410579"/>
            <a:ext cx="4754217" cy="29756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3084"/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r>
              <a:rPr lang="en-US" sz="1600">
                <a:latin typeface="Helvetica"/>
                <a:cs typeface="Helvetica"/>
              </a:rPr>
              <a:t>Image/drawing 2</a:t>
            </a:r>
            <a:endParaRPr lang="en-US" sz="3084">
              <a:latin typeface="Helvetica"/>
              <a:cs typeface="Helvetica"/>
            </a:endParaRPr>
          </a:p>
          <a:p>
            <a:endParaRPr lang="en-US" sz="3084"/>
          </a:p>
          <a:p>
            <a:endParaRPr lang="en-US" sz="3084" err="1"/>
          </a:p>
          <a:p>
            <a:endParaRPr lang="en-US" sz="3084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318B358-5008-5454-6167-6520266607D5}"/>
              </a:ext>
            </a:extLst>
          </p:cNvPr>
          <p:cNvSpPr txBox="1"/>
          <p:nvPr/>
        </p:nvSpPr>
        <p:spPr>
          <a:xfrm>
            <a:off x="10388787" y="2728726"/>
            <a:ext cx="4754217" cy="29756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endParaRPr lang="en-US" sz="3084"/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r>
              <a:rPr lang="en-US" sz="1600">
                <a:latin typeface="Helvetica" panose="020B0604020202030204" pitchFamily="34" charset="0"/>
              </a:rPr>
              <a:t>Image/drawing 3</a:t>
            </a:r>
            <a:endParaRPr lang="en-US" sz="3084"/>
          </a:p>
          <a:p>
            <a:endParaRPr lang="en-US" sz="3084"/>
          </a:p>
          <a:p>
            <a:endParaRPr lang="en-US" sz="3084"/>
          </a:p>
          <a:p>
            <a:endParaRPr lang="en-US" sz="3084"/>
          </a:p>
        </p:txBody>
      </p:sp>
      <p:pic>
        <p:nvPicPr>
          <p:cNvPr id="30" name="Graphic 29" descr="Question Mark with solid fill">
            <a:extLst>
              <a:ext uri="{FF2B5EF4-FFF2-40B4-BE49-F238E27FC236}">
                <a16:creationId xmlns:a16="http://schemas.microsoft.com/office/drawing/2014/main" id="{3A2BD6A4-50BB-9EB9-C3B9-F2E1E40AD6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8917" y="5820251"/>
            <a:ext cx="371062" cy="371062"/>
          </a:xfrm>
          <a:prstGeom prst="rect">
            <a:avLst/>
          </a:prstGeom>
        </p:spPr>
      </p:pic>
      <p:pic>
        <p:nvPicPr>
          <p:cNvPr id="34" name="Graphic 33" descr="Puzzle with solid fill">
            <a:extLst>
              <a:ext uri="{FF2B5EF4-FFF2-40B4-BE49-F238E27FC236}">
                <a16:creationId xmlns:a16="http://schemas.microsoft.com/office/drawing/2014/main" id="{29654B10-FC9D-300D-CC6E-0A05A72A5C3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368997" y="5807153"/>
            <a:ext cx="402180" cy="4021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22C228D-3588-5850-8861-3E2D6BBF49AE}"/>
              </a:ext>
            </a:extLst>
          </p:cNvPr>
          <p:cNvSpPr txBox="1"/>
          <p:nvPr/>
        </p:nvSpPr>
        <p:spPr>
          <a:xfrm>
            <a:off x="5437266" y="3158400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/>
              <a:t>Comment on the </a:t>
            </a:r>
            <a:r>
              <a:rPr lang="en-US" sz="1100" b="1"/>
              <a:t>existing conditions </a:t>
            </a:r>
            <a:r>
              <a:rPr lang="en-US" sz="1100"/>
              <a:t>of the site and existing building if applicable. What is working well and what needs to be improved upon? Comment on the </a:t>
            </a:r>
            <a:r>
              <a:rPr lang="en-US" sz="1100" b="1"/>
              <a:t>existing metrics </a:t>
            </a:r>
            <a:r>
              <a:rPr lang="en-US" sz="1100"/>
              <a:t>of the </a:t>
            </a:r>
            <a:r>
              <a:rPr lang="en-US" sz="1100" b="1"/>
              <a:t>space</a:t>
            </a:r>
            <a:r>
              <a:rPr lang="en-US" sz="1100"/>
              <a:t> and </a:t>
            </a:r>
            <a:r>
              <a:rPr lang="en-US" sz="1100" b="1"/>
              <a:t>operational model.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F120C1-6E8F-1BC9-EB31-6B2D15BAC6BF}"/>
              </a:ext>
            </a:extLst>
          </p:cNvPr>
          <p:cNvSpPr txBox="1"/>
          <p:nvPr/>
        </p:nvSpPr>
        <p:spPr>
          <a:xfrm>
            <a:off x="5437266" y="4858183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/>
              <a:t>Comment on the </a:t>
            </a:r>
            <a:r>
              <a:rPr lang="en-US" sz="1100" b="1"/>
              <a:t>target state </a:t>
            </a:r>
            <a:r>
              <a:rPr lang="en-US" sz="1100"/>
              <a:t>of the project. What are the critical program elements and adjacencies? How does the project communicate aesthetically and functionally? How does the target state design address the </a:t>
            </a:r>
            <a:r>
              <a:rPr lang="en-US" sz="1100" b="1"/>
              <a:t>project goals</a:t>
            </a:r>
            <a:r>
              <a:rPr lang="en-US" sz="1100"/>
              <a:t>? Comment on </a:t>
            </a:r>
            <a:r>
              <a:rPr lang="en-US" sz="1100" b="1"/>
              <a:t>updated space metrics </a:t>
            </a:r>
            <a:r>
              <a:rPr lang="en-US" sz="1100"/>
              <a:t>and </a:t>
            </a:r>
            <a:r>
              <a:rPr lang="en-US" sz="1100" b="1"/>
              <a:t>operational models </a:t>
            </a:r>
            <a:r>
              <a:rPr lang="en-US" sz="1100"/>
              <a:t>as they differ from those in the current state.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3EA9364-FC06-2A7D-7729-2B1CE6175D99}"/>
              </a:ext>
            </a:extLst>
          </p:cNvPr>
          <p:cNvSpPr txBox="1"/>
          <p:nvPr/>
        </p:nvSpPr>
        <p:spPr>
          <a:xfrm>
            <a:off x="5784281" y="2776033"/>
            <a:ext cx="2746842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Helvetica"/>
                <a:cs typeface="Helvetica"/>
              </a:rPr>
              <a:t>Current State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7533EF9-4FFB-9A2E-46CB-51268B964141}"/>
              </a:ext>
            </a:extLst>
          </p:cNvPr>
          <p:cNvSpPr txBox="1"/>
          <p:nvPr/>
        </p:nvSpPr>
        <p:spPr>
          <a:xfrm>
            <a:off x="5841130" y="4450313"/>
            <a:ext cx="2641990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Helvetica"/>
                <a:cs typeface="Helvetica"/>
              </a:rPr>
              <a:t>Target State</a:t>
            </a:r>
            <a:endParaRPr lang="en-US" sz="1600">
              <a:latin typeface="Helvetica" panose="020B0604020202030204" pitchFamily="34" charset="0"/>
              <a:cs typeface="Helvetica"/>
            </a:endParaRPr>
          </a:p>
        </p:txBody>
      </p:sp>
      <p:pic>
        <p:nvPicPr>
          <p:cNvPr id="32" name="Graphic 31" descr="Ruler with solid fill">
            <a:extLst>
              <a:ext uri="{FF2B5EF4-FFF2-40B4-BE49-F238E27FC236}">
                <a16:creationId xmlns:a16="http://schemas.microsoft.com/office/drawing/2014/main" id="{51B4162E-9D56-62AB-B424-733A1E5A29F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455578" y="2735400"/>
            <a:ext cx="366226" cy="366226"/>
          </a:xfrm>
          <a:prstGeom prst="rect">
            <a:avLst/>
          </a:prstGeom>
        </p:spPr>
      </p:pic>
      <p:pic>
        <p:nvPicPr>
          <p:cNvPr id="36" name="Graphic 35" descr="Target with solid fill">
            <a:extLst>
              <a:ext uri="{FF2B5EF4-FFF2-40B4-BE49-F238E27FC236}">
                <a16:creationId xmlns:a16="http://schemas.microsoft.com/office/drawing/2014/main" id="{1284FDAD-78E6-B015-4DE7-3B269804E49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400985" y="4378599"/>
            <a:ext cx="457200" cy="457200"/>
          </a:xfrm>
          <a:prstGeom prst="rect">
            <a:avLst/>
          </a:prstGeom>
        </p:spPr>
      </p:pic>
      <p:pic>
        <p:nvPicPr>
          <p:cNvPr id="38" name="Graphic 37" descr="Clipboard with solid fill">
            <a:extLst>
              <a:ext uri="{FF2B5EF4-FFF2-40B4-BE49-F238E27FC236}">
                <a16:creationId xmlns:a16="http://schemas.microsoft.com/office/drawing/2014/main" id="{DCF48F6E-EC12-8CBE-CC51-C0EDA495826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29774" y="7798001"/>
            <a:ext cx="457200" cy="457200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A160D5C0-261A-918D-B799-7737D4503C86}"/>
              </a:ext>
            </a:extLst>
          </p:cNvPr>
          <p:cNvSpPr txBox="1"/>
          <p:nvPr/>
        </p:nvSpPr>
        <p:spPr>
          <a:xfrm>
            <a:off x="299226" y="1091211"/>
            <a:ext cx="4773439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/>
              <a:t>Project Location (city and state)</a:t>
            </a:r>
            <a:r>
              <a:rPr lang="en-US" sz="1100">
                <a:solidFill>
                  <a:srgbClr val="000000"/>
                </a:solidFill>
              </a:rPr>
              <a:t> </a:t>
            </a:r>
            <a:r>
              <a:rPr lang="en-US" sz="1100" b="1" err="1">
                <a:solidFill>
                  <a:srgbClr val="000000"/>
                </a:solidFill>
              </a:rPr>
              <a:t>xyz</a:t>
            </a:r>
            <a:endParaRPr lang="en-US" sz="1100" b="1">
              <a:solidFill>
                <a:srgbClr val="000000"/>
              </a:solidFill>
            </a:endParaRPr>
          </a:p>
          <a:p>
            <a:r>
              <a:rPr lang="en-US" sz="1100"/>
              <a:t>Project start date and estimated completion date </a:t>
            </a:r>
            <a:r>
              <a:rPr lang="en-US" sz="1100" b="1" err="1">
                <a:solidFill>
                  <a:srgbClr val="000000"/>
                </a:solidFill>
              </a:rPr>
              <a:t>xyz</a:t>
            </a:r>
            <a:endParaRPr lang="en-US" sz="1100" b="1">
              <a:solidFill>
                <a:srgbClr val="000000"/>
              </a:solidFill>
            </a:endParaRPr>
          </a:p>
          <a:p>
            <a:r>
              <a:rPr lang="en-US" sz="1100"/>
              <a:t>Project number and file path to most recent drawings/images </a:t>
            </a:r>
            <a:r>
              <a:rPr lang="en-US" sz="1100" b="1" err="1">
                <a:solidFill>
                  <a:srgbClr val="000000"/>
                </a:solidFill>
              </a:rPr>
              <a:t>xyz</a:t>
            </a:r>
            <a:endParaRPr lang="en-US" sz="1100" b="1">
              <a:solidFill>
                <a:srgbClr val="000000"/>
              </a:solidFill>
            </a:endParaRPr>
          </a:p>
          <a:p>
            <a:r>
              <a:rPr lang="en-US" sz="1100"/>
              <a:t>Construction Type, Square Footage and Budget </a:t>
            </a:r>
            <a:r>
              <a:rPr lang="en-US" sz="1100" b="1" err="1">
                <a:solidFill>
                  <a:srgbClr val="000000"/>
                </a:solidFill>
              </a:rPr>
              <a:t>xyz</a:t>
            </a:r>
            <a:endParaRPr lang="en-US" sz="1100" b="1">
              <a:solidFill>
                <a:srgbClr val="000000"/>
              </a:solidFill>
            </a:endParaRPr>
          </a:p>
          <a:p>
            <a:r>
              <a:rPr lang="en-US" sz="1100"/>
              <a:t>Project delivery method </a:t>
            </a:r>
            <a:r>
              <a:rPr lang="en-US" sz="1100" b="1" err="1"/>
              <a:t>xyz</a:t>
            </a:r>
            <a:endParaRPr lang="en-US" sz="1100" b="1"/>
          </a:p>
          <a:p>
            <a:r>
              <a:rPr lang="en-US" sz="1100"/>
              <a:t>Office Location and key team members </a:t>
            </a:r>
            <a:r>
              <a:rPr lang="en-US" sz="1100" b="1" err="1"/>
              <a:t>xyz</a:t>
            </a:r>
            <a:endParaRPr lang="en-US" sz="1100" b="1"/>
          </a:p>
          <a:p>
            <a:r>
              <a:rPr lang="en-US" sz="1100"/>
              <a:t>Project references (owner or contractor) </a:t>
            </a:r>
            <a:r>
              <a:rPr lang="en-US" sz="1100" b="1" err="1"/>
              <a:t>xyz</a:t>
            </a:r>
            <a:endParaRPr lang="en-US" sz="1100" b="1"/>
          </a:p>
          <a:p>
            <a:r>
              <a:rPr lang="en-US" sz="1100"/>
              <a:t>Estimated construction cost, to be adjusted during the project </a:t>
            </a:r>
            <a:r>
              <a:rPr lang="en-US" sz="1100" b="1" err="1"/>
              <a:t>xyz</a:t>
            </a:r>
            <a:endParaRPr lang="en-US" sz="1100" b="1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C501F85-47AA-AC40-F7A5-E5022C7ED682}"/>
              </a:ext>
            </a:extLst>
          </p:cNvPr>
          <p:cNvGrpSpPr/>
          <p:nvPr/>
        </p:nvGrpSpPr>
        <p:grpSpPr>
          <a:xfrm>
            <a:off x="13761934" y="131923"/>
            <a:ext cx="1537372" cy="333948"/>
            <a:chOff x="13665679" y="131923"/>
            <a:chExt cx="1537372" cy="333948"/>
          </a:xfrm>
        </p:grpSpPr>
        <p:pic>
          <p:nvPicPr>
            <p:cNvPr id="1028" name="Picture 4" descr="Grace Design Studios | BCP">
              <a:extLst>
                <a:ext uri="{FF2B5EF4-FFF2-40B4-BE49-F238E27FC236}">
                  <a16:creationId xmlns:a16="http://schemas.microsoft.com/office/drawing/2014/main" id="{06114DBF-2446-B60E-B642-3E20A088B93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3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531" t="9814" r="35661" b="55684"/>
            <a:stretch>
              <a:fillRect/>
            </a:stretch>
          </p:blipFill>
          <p:spPr bwMode="auto">
            <a:xfrm>
              <a:off x="13665679" y="131923"/>
              <a:ext cx="499622" cy="3339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" name="Picture 4" descr="Grace Design Studios | BCP">
              <a:extLst>
                <a:ext uri="{FF2B5EF4-FFF2-40B4-BE49-F238E27FC236}">
                  <a16:creationId xmlns:a16="http://schemas.microsoft.com/office/drawing/2014/main" id="{36A85901-AA85-C3B1-FC2F-6691B3180F3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3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867" t="41510" r="23441" b="24332"/>
            <a:stretch>
              <a:fillRect/>
            </a:stretch>
          </p:blipFill>
          <p:spPr bwMode="auto">
            <a:xfrm>
              <a:off x="14163638" y="135243"/>
              <a:ext cx="1039413" cy="3306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88DB9DB9-177F-5719-2F95-0E1401B59815}"/>
              </a:ext>
            </a:extLst>
          </p:cNvPr>
          <p:cNvSpPr txBox="1"/>
          <p:nvPr/>
        </p:nvSpPr>
        <p:spPr>
          <a:xfrm>
            <a:off x="10424502" y="1091211"/>
            <a:ext cx="4717935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/>
              <a:t>This section open for additional text descriptions, diagrams, images, etc. Include: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Specialized Design Elements &amp; Construction Types (Pre-Fab, Tilt Wall, </a:t>
            </a:r>
            <a:r>
              <a:rPr lang="en-US" sz="1100" err="1"/>
              <a:t>etc</a:t>
            </a:r>
            <a:r>
              <a:rPr lang="en-US" sz="1100"/>
              <a:t> + advantages)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LEED or other certifications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AIA F4DE Principles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Project awards and recognition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Innovations/new typologies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105BBA-B2CA-2402-E12C-1BD4E7DD08D2}"/>
              </a:ext>
            </a:extLst>
          </p:cNvPr>
          <p:cNvSpPr txBox="1"/>
          <p:nvPr/>
        </p:nvSpPr>
        <p:spPr>
          <a:xfrm>
            <a:off x="10344159" y="689067"/>
            <a:ext cx="4040091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Helvetica"/>
                <a:cs typeface="Helvetica"/>
              </a:rPr>
              <a:t>Project Highlights</a:t>
            </a:r>
          </a:p>
        </p:txBody>
      </p:sp>
      <p:pic>
        <p:nvPicPr>
          <p:cNvPr id="1024" name="Picture 1023">
            <a:extLst>
              <a:ext uri="{FF2B5EF4-FFF2-40B4-BE49-F238E27FC236}">
                <a16:creationId xmlns:a16="http://schemas.microsoft.com/office/drawing/2014/main" id="{0D652736-CBFA-6833-9F13-C92A93A6F2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428962" y="7766888"/>
            <a:ext cx="345293" cy="456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237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476B1-D66C-290F-F4FF-A0C4C9ED6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040C373C-B8C2-7386-EB33-4EC298C18E24}"/>
              </a:ext>
            </a:extLst>
          </p:cNvPr>
          <p:cNvSpPr/>
          <p:nvPr/>
        </p:nvSpPr>
        <p:spPr>
          <a:xfrm>
            <a:off x="219055" y="752479"/>
            <a:ext cx="4750632" cy="50862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DD64C4-835C-76CF-20CC-A66984FF658E}"/>
              </a:ext>
            </a:extLst>
          </p:cNvPr>
          <p:cNvSpPr txBox="1"/>
          <p:nvPr/>
        </p:nvSpPr>
        <p:spPr>
          <a:xfrm>
            <a:off x="10383870" y="1128023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/>
              <a:t>Comment on the </a:t>
            </a:r>
            <a:r>
              <a:rPr lang="en-US" sz="1100" b="1"/>
              <a:t>existing conditions </a:t>
            </a:r>
            <a:r>
              <a:rPr lang="en-US" sz="1100"/>
              <a:t>of the site and existing building if applicable. What is working well and what needs to be improved upon? Comment on the </a:t>
            </a:r>
            <a:r>
              <a:rPr lang="en-US" sz="1100" b="1"/>
              <a:t>existing metrics </a:t>
            </a:r>
            <a:r>
              <a:rPr lang="en-US" sz="1100"/>
              <a:t>of the </a:t>
            </a:r>
            <a:r>
              <a:rPr lang="en-US" sz="1100" b="1"/>
              <a:t>space</a:t>
            </a:r>
            <a:r>
              <a:rPr lang="en-US" sz="1100"/>
              <a:t> and </a:t>
            </a:r>
            <a:r>
              <a:rPr lang="en-US" sz="1100" b="1"/>
              <a:t>operational model.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14694E-91E1-DAC5-F763-208863111A82}"/>
              </a:ext>
            </a:extLst>
          </p:cNvPr>
          <p:cNvSpPr txBox="1"/>
          <p:nvPr/>
        </p:nvSpPr>
        <p:spPr>
          <a:xfrm>
            <a:off x="10394356" y="7922823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/>
              <a:t>Identify the </a:t>
            </a:r>
            <a:r>
              <a:rPr lang="en-US" sz="1100" b="1"/>
              <a:t>discrepancies</a:t>
            </a:r>
            <a:r>
              <a:rPr lang="en-US" sz="1100"/>
              <a:t> between the current state and the target state. This is a good place to comment 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Changing population demographics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Addressing community needs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Technical requirements for growth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Enhancing financial performance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/>
              <a:t>Missed opportunities for impact in the current state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B97C8C-B5AD-6D76-3E3B-1724E0A62A48}"/>
              </a:ext>
            </a:extLst>
          </p:cNvPr>
          <p:cNvSpPr txBox="1"/>
          <p:nvPr/>
        </p:nvSpPr>
        <p:spPr>
          <a:xfrm>
            <a:off x="10364408" y="2760907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/>
              <a:t>Comment on the </a:t>
            </a:r>
            <a:r>
              <a:rPr lang="en-US" sz="1100" b="1"/>
              <a:t>strategies </a:t>
            </a:r>
            <a:r>
              <a:rPr lang="en-US" sz="1100"/>
              <a:t>used to realize the goals of the project. Were there any special </a:t>
            </a:r>
            <a:r>
              <a:rPr lang="en-US" sz="1100" b="1"/>
              <a:t>design activities </a:t>
            </a:r>
            <a:r>
              <a:rPr lang="en-US" sz="1100"/>
              <a:t>(site tours, creative workshops, </a:t>
            </a:r>
            <a:r>
              <a:rPr lang="en-US" sz="1100" err="1"/>
              <a:t>etc</a:t>
            </a:r>
            <a:r>
              <a:rPr lang="en-US" sz="1100"/>
              <a:t>)? Did the project rely on specialty </a:t>
            </a:r>
            <a:r>
              <a:rPr lang="en-US" sz="1100" b="1"/>
              <a:t>consultants or technologies</a:t>
            </a:r>
            <a:r>
              <a:rPr lang="en-US" sz="1100"/>
              <a:t>? Did it include specialty considerations or design features? How did the project team work collaboratively to deliver the project?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E2FFCD-74EA-E390-82C8-D4F461F2A60F}"/>
              </a:ext>
            </a:extLst>
          </p:cNvPr>
          <p:cNvSpPr txBox="1"/>
          <p:nvPr/>
        </p:nvSpPr>
        <p:spPr>
          <a:xfrm>
            <a:off x="5419103" y="7926164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/>
              <a:t>Comment on the </a:t>
            </a:r>
            <a:r>
              <a:rPr lang="en-US" sz="1100" b="1"/>
              <a:t>target state </a:t>
            </a:r>
            <a:r>
              <a:rPr lang="en-US" sz="1100"/>
              <a:t>of the project. What are the critical program elements and adjacencies? How does the project communicate aesthetically and functionally? How does the target state design address the </a:t>
            </a:r>
            <a:r>
              <a:rPr lang="en-US" sz="1100" b="1"/>
              <a:t>project goals</a:t>
            </a:r>
            <a:r>
              <a:rPr lang="en-US" sz="1100"/>
              <a:t>? Comment on </a:t>
            </a:r>
            <a:r>
              <a:rPr lang="en-US" sz="1100" b="1"/>
              <a:t>updated space metrics </a:t>
            </a:r>
            <a:r>
              <a:rPr lang="en-US" sz="1100"/>
              <a:t>and </a:t>
            </a:r>
            <a:r>
              <a:rPr lang="en-US" sz="1100" b="1"/>
              <a:t>operational models </a:t>
            </a:r>
            <a:r>
              <a:rPr lang="en-US" sz="1100"/>
              <a:t>as they differ from those in the current state.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D2A4F2-F7DD-68CE-48F1-3BDC5CA307C6}"/>
              </a:ext>
            </a:extLst>
          </p:cNvPr>
          <p:cNvSpPr txBox="1"/>
          <p:nvPr/>
        </p:nvSpPr>
        <p:spPr>
          <a:xfrm>
            <a:off x="10380903" y="4472479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/>
              <a:t>Review the effectiveness of the </a:t>
            </a:r>
            <a:r>
              <a:rPr lang="en-US" sz="1100" b="1"/>
              <a:t>design</a:t>
            </a:r>
            <a:r>
              <a:rPr lang="en-US" sz="1100"/>
              <a:t> and </a:t>
            </a:r>
            <a:r>
              <a:rPr lang="en-US" sz="1100" b="1"/>
              <a:t>implementation</a:t>
            </a:r>
            <a:r>
              <a:rPr lang="en-US" sz="1100"/>
              <a:t> of the project. What are the client’s </a:t>
            </a:r>
            <a:r>
              <a:rPr lang="en-US" sz="1100" b="1"/>
              <a:t>measures for success </a:t>
            </a:r>
            <a:r>
              <a:rPr lang="en-US" sz="1100"/>
              <a:t>and has it been met? What is the impact to community or owner operations</a:t>
            </a:r>
            <a:r>
              <a:rPr lang="en-US" sz="1100" b="1"/>
              <a:t>? </a:t>
            </a:r>
            <a:r>
              <a:rPr lang="en-US" sz="1100"/>
              <a:t>How will it demonstrate </a:t>
            </a:r>
            <a:r>
              <a:rPr lang="en-US" sz="1100" b="1"/>
              <a:t>continued success</a:t>
            </a:r>
            <a:r>
              <a:rPr lang="en-US" sz="1100"/>
              <a:t> for the client and the community? 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F8B201-BF0F-3E9D-830D-A789C5FAA540}"/>
              </a:ext>
            </a:extLst>
          </p:cNvPr>
          <p:cNvSpPr/>
          <p:nvPr/>
        </p:nvSpPr>
        <p:spPr>
          <a:xfrm>
            <a:off x="166683" y="83382"/>
            <a:ext cx="15544800" cy="5347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2000" b="1" i="1">
                <a:solidFill>
                  <a:schemeClr val="tx1">
                    <a:lumMod val="85000"/>
                    <a:lumOff val="15000"/>
                  </a:schemeClr>
                </a:solidFill>
                <a:latin typeface="Segoe UI"/>
                <a:cs typeface="Helvetica"/>
              </a:rPr>
              <a:t>Client Name</a:t>
            </a:r>
            <a:r>
              <a:rPr lang="en-US" sz="2000" i="1">
                <a:solidFill>
                  <a:schemeClr val="tx1">
                    <a:lumMod val="85000"/>
                    <a:lumOff val="15000"/>
                  </a:schemeClr>
                </a:solidFill>
                <a:latin typeface="Segoe UI"/>
                <a:cs typeface="Helvetica"/>
              </a:rPr>
              <a:t> |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Segoe UI"/>
                <a:cs typeface="Helvetica"/>
              </a:rPr>
              <a:t> Project Name</a:t>
            </a:r>
            <a:r>
              <a:rPr lang="en-US" sz="2000" i="1">
                <a:solidFill>
                  <a:schemeClr val="tx1">
                    <a:lumMod val="85000"/>
                    <a:lumOff val="15000"/>
                  </a:schemeClr>
                </a:solidFill>
                <a:latin typeface="Segoe UI"/>
                <a:cs typeface="Helvetica"/>
              </a:rPr>
              <a:t> | </a:t>
            </a:r>
            <a:r>
              <a:rPr lang="en-US" sz="1200" i="1">
                <a:solidFill>
                  <a:schemeClr val="tx1">
                    <a:lumMod val="85000"/>
                    <a:lumOff val="15000"/>
                  </a:schemeClr>
                </a:solidFill>
                <a:latin typeface="Segoe UI"/>
                <a:cs typeface="Helvetica"/>
              </a:rPr>
              <a:t>Practice Area + Sub Practice Area</a:t>
            </a:r>
            <a:endParaRPr lang="en-US" sz="1200" i="1">
              <a:solidFill>
                <a:schemeClr val="tx1">
                  <a:lumMod val="85000"/>
                  <a:lumOff val="15000"/>
                </a:schemeClr>
              </a:solidFill>
              <a:latin typeface="Segoe U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817CCD-F2DD-EF51-9CF3-03727137DBFE}"/>
              </a:ext>
            </a:extLst>
          </p:cNvPr>
          <p:cNvSpPr txBox="1"/>
          <p:nvPr/>
        </p:nvSpPr>
        <p:spPr>
          <a:xfrm>
            <a:off x="10730885" y="745656"/>
            <a:ext cx="2746842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solidFill>
                  <a:srgbClr val="19A1DA"/>
                </a:solidFill>
                <a:latin typeface="Helvetica"/>
                <a:cs typeface="Helvetica"/>
              </a:rPr>
              <a:t>Current State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66E24CD-22EF-AD18-F0C4-4DD31617D495}"/>
              </a:ext>
            </a:extLst>
          </p:cNvPr>
          <p:cNvSpPr txBox="1"/>
          <p:nvPr/>
        </p:nvSpPr>
        <p:spPr>
          <a:xfrm>
            <a:off x="5822967" y="7518294"/>
            <a:ext cx="2641990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solidFill>
                  <a:srgbClr val="19A1DA"/>
                </a:solidFill>
                <a:latin typeface="Helvetica"/>
                <a:cs typeface="Helvetica"/>
              </a:rPr>
              <a:t>Target State</a:t>
            </a:r>
            <a:endParaRPr lang="en-US" sz="1600">
              <a:solidFill>
                <a:srgbClr val="19A1DA"/>
              </a:solidFill>
              <a:latin typeface="Helvetica" panose="020B0604020202030204" pitchFamily="34" charset="0"/>
              <a:cs typeface="Helvetica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578A8BD-919C-6323-10A9-099C5973AC3D}"/>
              </a:ext>
            </a:extLst>
          </p:cNvPr>
          <p:cNvSpPr txBox="1"/>
          <p:nvPr/>
        </p:nvSpPr>
        <p:spPr>
          <a:xfrm>
            <a:off x="10773206" y="2284615"/>
            <a:ext cx="2729573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solidFill>
                  <a:srgbClr val="19A1DA"/>
                </a:solidFill>
                <a:latin typeface="Helvetica"/>
                <a:cs typeface="Helvetica"/>
              </a:rPr>
              <a:t>Solution Approach</a:t>
            </a:r>
            <a:endParaRPr lang="en-US" sz="1600">
              <a:solidFill>
                <a:srgbClr val="000000"/>
              </a:solidFill>
              <a:latin typeface="Helvetica" panose="020B0604020202030204" pitchFamily="34" charset="0"/>
              <a:cs typeface="Helvetica" panose="020B0604020202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DFDFE8C-013D-214D-4E2C-1B5FCACB7C65}"/>
              </a:ext>
            </a:extLst>
          </p:cNvPr>
          <p:cNvSpPr txBox="1"/>
          <p:nvPr/>
        </p:nvSpPr>
        <p:spPr>
          <a:xfrm>
            <a:off x="10766011" y="3983608"/>
            <a:ext cx="2807343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solidFill>
                  <a:srgbClr val="19A1DA"/>
                </a:solidFill>
                <a:latin typeface="Helvetica"/>
                <a:cs typeface="Helvetica"/>
              </a:rPr>
              <a:t>Impact</a:t>
            </a:r>
            <a:endParaRPr lang="en-US" sz="1600">
              <a:solidFill>
                <a:srgbClr val="000000"/>
              </a:solidFill>
              <a:latin typeface="Helvetica" panose="020B0604020202030204" pitchFamily="34" charset="0"/>
              <a:cs typeface="Helvetica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1119B72-5107-12A3-1E9C-FFE80104558C}"/>
              </a:ext>
            </a:extLst>
          </p:cNvPr>
          <p:cNvSpPr txBox="1"/>
          <p:nvPr/>
        </p:nvSpPr>
        <p:spPr>
          <a:xfrm>
            <a:off x="10768025" y="7543702"/>
            <a:ext cx="2094755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solidFill>
                  <a:srgbClr val="19A1DA"/>
                </a:solidFill>
                <a:latin typeface="Helvetica"/>
                <a:cs typeface="Helvetica"/>
              </a:rPr>
              <a:t>Gap Analysis</a:t>
            </a:r>
            <a:endParaRPr lang="en-US" sz="1600">
              <a:solidFill>
                <a:srgbClr val="19A1DA"/>
              </a:solidFill>
              <a:latin typeface="Helvetica" panose="020B0604020202030204" pitchFamily="34" charset="0"/>
              <a:cs typeface="Helvetica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7B352C9-44D5-7C0B-C423-BFE6BE304445}"/>
              </a:ext>
            </a:extLst>
          </p:cNvPr>
          <p:cNvSpPr txBox="1"/>
          <p:nvPr/>
        </p:nvSpPr>
        <p:spPr>
          <a:xfrm>
            <a:off x="164866" y="700979"/>
            <a:ext cx="4754217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i="1">
                <a:latin typeface="Helvetica"/>
                <a:cs typeface="Helvetica"/>
              </a:rPr>
              <a:t>Project Metrics</a:t>
            </a:r>
            <a:endParaRPr lang="en-US" sz="1600" b="1" i="1">
              <a:latin typeface="Helvetica" panose="020B0604020202030204" pitchFamily="34" charset="0"/>
              <a:cs typeface="Helvetica" panose="020B0604020202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A4FDD0C-415A-8ED6-8CFB-9C1B51893CD0}"/>
              </a:ext>
            </a:extLst>
          </p:cNvPr>
          <p:cNvSpPr txBox="1"/>
          <p:nvPr/>
        </p:nvSpPr>
        <p:spPr>
          <a:xfrm>
            <a:off x="145290" y="3110915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/>
              <a:t>What were the </a:t>
            </a:r>
            <a:r>
              <a:rPr lang="en-US" sz="1100" b="1"/>
              <a:t>challenges </a:t>
            </a:r>
            <a:r>
              <a:rPr lang="en-US" sz="1100"/>
              <a:t>that defined the project? How did these challenges affect our </a:t>
            </a:r>
            <a:r>
              <a:rPr lang="en-US" sz="1100" b="1"/>
              <a:t>approach</a:t>
            </a:r>
            <a:r>
              <a:rPr lang="en-US" sz="1100"/>
              <a:t> to project delivery? What </a:t>
            </a:r>
            <a:r>
              <a:rPr lang="en-US" sz="1100" b="1"/>
              <a:t>insights</a:t>
            </a:r>
            <a:r>
              <a:rPr lang="en-US" sz="1100"/>
              <a:t> were uncovered to use in future projects?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FA9E5EF-84BE-E097-7FA1-116C53F64BC3}"/>
              </a:ext>
            </a:extLst>
          </p:cNvPr>
          <p:cNvSpPr txBox="1"/>
          <p:nvPr/>
        </p:nvSpPr>
        <p:spPr>
          <a:xfrm>
            <a:off x="142592" y="2782916"/>
            <a:ext cx="3149062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i="1">
                <a:latin typeface="Helvetica"/>
                <a:cs typeface="Helvetica"/>
              </a:rPr>
              <a:t>Obstacles and insight</a:t>
            </a:r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3B61C18-FD19-44FF-86B3-0335C2E2032B}"/>
              </a:ext>
            </a:extLst>
          </p:cNvPr>
          <p:cNvGrpSpPr/>
          <p:nvPr/>
        </p:nvGrpSpPr>
        <p:grpSpPr>
          <a:xfrm>
            <a:off x="10313699" y="5466954"/>
            <a:ext cx="4807560" cy="1876363"/>
            <a:chOff x="5741827" y="5415252"/>
            <a:chExt cx="4807560" cy="187636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A567210-FF98-D27D-E2A1-024834590404}"/>
                </a:ext>
              </a:extLst>
            </p:cNvPr>
            <p:cNvSpPr txBox="1"/>
            <p:nvPr/>
          </p:nvSpPr>
          <p:spPr>
            <a:xfrm>
              <a:off x="5795170" y="5845065"/>
              <a:ext cx="4754217" cy="144655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>
              <a:spAutoFit/>
            </a:bodyPr>
            <a:lstStyle/>
            <a:p>
              <a:r>
                <a:rPr lang="en-US" sz="1100"/>
                <a:t>Define why the project exists. What are the </a:t>
              </a:r>
              <a:r>
                <a:rPr lang="en-US" sz="1100" b="1"/>
                <a:t>major goals </a:t>
              </a:r>
              <a:r>
                <a:rPr lang="en-US" sz="1100"/>
                <a:t>of the project? How do these goals align with the </a:t>
              </a:r>
              <a:r>
                <a:rPr lang="en-US" sz="1100" b="1"/>
                <a:t>strategic goals </a:t>
              </a:r>
              <a:r>
                <a:rPr lang="en-US" sz="1100"/>
                <a:t>of the client</a:t>
              </a:r>
              <a:r>
                <a:rPr lang="en-US" sz="1100" b="1"/>
                <a:t>?</a:t>
              </a:r>
              <a:r>
                <a:rPr lang="en-US" sz="1100"/>
                <a:t> How will the project solve </a:t>
              </a:r>
              <a:r>
                <a:rPr lang="en-US" sz="1100" b="1"/>
                <a:t>client or community needs</a:t>
              </a:r>
              <a:r>
                <a:rPr lang="en-US" sz="1100"/>
                <a:t>? What are the </a:t>
              </a:r>
              <a:r>
                <a:rPr lang="en-US" sz="1100" b="1"/>
                <a:t>key parameters </a:t>
              </a:r>
              <a:r>
                <a:rPr lang="en-US" sz="1100"/>
                <a:t>for project success? This may be considered a marketing project description.</a:t>
              </a:r>
            </a:p>
            <a:p>
              <a:endParaRPr lang="en-US" sz="1100"/>
            </a:p>
            <a:p>
              <a:endParaRPr lang="en-US" sz="1100"/>
            </a:p>
            <a:p>
              <a:endParaRPr lang="en-US" sz="110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85E597A-E1F7-FA6E-D03E-79B1A27DE1D3}"/>
                </a:ext>
              </a:extLst>
            </p:cNvPr>
            <p:cNvSpPr txBox="1"/>
            <p:nvPr/>
          </p:nvSpPr>
          <p:spPr>
            <a:xfrm>
              <a:off x="6203682" y="5497459"/>
              <a:ext cx="3589762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US" sz="1600">
                  <a:solidFill>
                    <a:srgbClr val="19A1DA"/>
                  </a:solidFill>
                  <a:latin typeface="Helvetica"/>
                  <a:cs typeface="Helvetica"/>
                </a:rPr>
                <a:t>The Why</a:t>
              </a:r>
            </a:p>
          </p:txBody>
        </p:sp>
        <p:pic>
          <p:nvPicPr>
            <p:cNvPr id="30" name="Graphic 29" descr="Question Mark with solid fill">
              <a:extLst>
                <a:ext uri="{FF2B5EF4-FFF2-40B4-BE49-F238E27FC236}">
                  <a16:creationId xmlns:a16="http://schemas.microsoft.com/office/drawing/2014/main" id="{1F151074-A36C-D947-CCDC-B55075223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741827" y="5415252"/>
              <a:ext cx="371062" cy="371062"/>
            </a:xfrm>
            <a:prstGeom prst="rect">
              <a:avLst/>
            </a:prstGeom>
          </p:spPr>
        </p:pic>
      </p:grpSp>
      <p:pic>
        <p:nvPicPr>
          <p:cNvPr id="32" name="Graphic 31" descr="Ruler with solid fill">
            <a:extLst>
              <a:ext uri="{FF2B5EF4-FFF2-40B4-BE49-F238E27FC236}">
                <a16:creationId xmlns:a16="http://schemas.microsoft.com/office/drawing/2014/main" id="{26500C88-292E-389C-635A-E4CD460BC2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402182" y="705023"/>
            <a:ext cx="366226" cy="366226"/>
          </a:xfrm>
          <a:prstGeom prst="rect">
            <a:avLst/>
          </a:prstGeom>
        </p:spPr>
      </p:pic>
      <p:pic>
        <p:nvPicPr>
          <p:cNvPr id="34" name="Graphic 33" descr="Puzzle with solid fill">
            <a:extLst>
              <a:ext uri="{FF2B5EF4-FFF2-40B4-BE49-F238E27FC236}">
                <a16:creationId xmlns:a16="http://schemas.microsoft.com/office/drawing/2014/main" id="{B602BF07-19F2-125C-C854-69C269A5E11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345185" y="2227097"/>
            <a:ext cx="402180" cy="402180"/>
          </a:xfrm>
          <a:prstGeom prst="rect">
            <a:avLst/>
          </a:prstGeom>
        </p:spPr>
      </p:pic>
      <p:pic>
        <p:nvPicPr>
          <p:cNvPr id="36" name="Graphic 35" descr="Target with solid fill">
            <a:extLst>
              <a:ext uri="{FF2B5EF4-FFF2-40B4-BE49-F238E27FC236}">
                <a16:creationId xmlns:a16="http://schemas.microsoft.com/office/drawing/2014/main" id="{C3A87582-DA55-ED65-9730-64EE9BBFC64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382822" y="7446580"/>
            <a:ext cx="457200" cy="457200"/>
          </a:xfrm>
          <a:prstGeom prst="rect">
            <a:avLst/>
          </a:prstGeom>
        </p:spPr>
      </p:pic>
      <p:pic>
        <p:nvPicPr>
          <p:cNvPr id="38" name="Graphic 37" descr="Clipboard with solid fill">
            <a:extLst>
              <a:ext uri="{FF2B5EF4-FFF2-40B4-BE49-F238E27FC236}">
                <a16:creationId xmlns:a16="http://schemas.microsoft.com/office/drawing/2014/main" id="{D36454F6-9D5B-E277-B291-03E0DC139E7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378384" y="7452572"/>
            <a:ext cx="397641" cy="445283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D932AE56-DD4E-2DD3-CD11-26B975B25015}"/>
              </a:ext>
            </a:extLst>
          </p:cNvPr>
          <p:cNvSpPr txBox="1"/>
          <p:nvPr/>
        </p:nvSpPr>
        <p:spPr>
          <a:xfrm>
            <a:off x="192073" y="1091211"/>
            <a:ext cx="4773439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/>
              <a:t>Project Location (city and state)</a:t>
            </a:r>
            <a:endParaRPr lang="en-US"/>
          </a:p>
          <a:p>
            <a:r>
              <a:rPr lang="en-US" sz="1100"/>
              <a:t>Project start date and estimated completion date</a:t>
            </a:r>
          </a:p>
          <a:p>
            <a:r>
              <a:rPr lang="en-US" sz="1100"/>
              <a:t>Project number and file path to most recent drawings/images</a:t>
            </a:r>
          </a:p>
          <a:p>
            <a:r>
              <a:rPr lang="en-US" sz="1100"/>
              <a:t>Construction Type, Square Footage and Budget</a:t>
            </a:r>
          </a:p>
          <a:p>
            <a:r>
              <a:rPr lang="en-US" sz="1100"/>
              <a:t>Project delivery method</a:t>
            </a:r>
          </a:p>
          <a:p>
            <a:r>
              <a:rPr lang="en-US" sz="1100"/>
              <a:t>Office Location and key team members</a:t>
            </a:r>
          </a:p>
          <a:p>
            <a:r>
              <a:rPr lang="en-US" sz="1100"/>
              <a:t>Project references (owner or contractor)</a:t>
            </a:r>
          </a:p>
          <a:p>
            <a:r>
              <a:rPr lang="en-US" sz="1100"/>
              <a:t>Estimated construction cost, to be adjusted during the project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C2CAE1F-A5FD-06DF-FE36-43D0D5E4431A}"/>
              </a:ext>
            </a:extLst>
          </p:cNvPr>
          <p:cNvSpPr txBox="1"/>
          <p:nvPr/>
        </p:nvSpPr>
        <p:spPr>
          <a:xfrm>
            <a:off x="161602" y="4378847"/>
            <a:ext cx="4717935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/>
              <a:t>This section open for additional text descriptions, diagrams, images, etc. Include:</a:t>
            </a:r>
          </a:p>
          <a:p>
            <a:r>
              <a:rPr lang="en-US" sz="1100"/>
              <a:t>Specialized Design Elements &amp; Construction Types (Pre-Fab, Tilt Wall, </a:t>
            </a:r>
            <a:r>
              <a:rPr lang="en-US" sz="1100" err="1"/>
              <a:t>etc</a:t>
            </a:r>
            <a:r>
              <a:rPr lang="en-US" sz="1100"/>
              <a:t> + advantages)</a:t>
            </a:r>
          </a:p>
          <a:p>
            <a:r>
              <a:rPr lang="en-US" sz="1100"/>
              <a:t>LEED or other certifications</a:t>
            </a:r>
          </a:p>
          <a:p>
            <a:r>
              <a:rPr lang="en-US" sz="1100"/>
              <a:t>AIA F4DE Principles</a:t>
            </a:r>
          </a:p>
          <a:p>
            <a:r>
              <a:rPr lang="en-US" sz="1100"/>
              <a:t>Project awards and recognition</a:t>
            </a:r>
          </a:p>
          <a:p>
            <a:r>
              <a:rPr lang="en-US" sz="1100"/>
              <a:t>Innovations/new typologies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ED1B50-89A4-A262-13BF-1D3BDF04E647}"/>
              </a:ext>
            </a:extLst>
          </p:cNvPr>
          <p:cNvSpPr txBox="1"/>
          <p:nvPr/>
        </p:nvSpPr>
        <p:spPr>
          <a:xfrm>
            <a:off x="188413" y="4036262"/>
            <a:ext cx="4040091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i="1">
                <a:latin typeface="Helvetica"/>
                <a:cs typeface="Helvetica"/>
              </a:rPr>
              <a:t>Project Highlights</a:t>
            </a:r>
          </a:p>
        </p:txBody>
      </p:sp>
      <p:pic>
        <p:nvPicPr>
          <p:cNvPr id="1024" name="Picture 1023">
            <a:extLst>
              <a:ext uri="{FF2B5EF4-FFF2-40B4-BE49-F238E27FC236}">
                <a16:creationId xmlns:a16="http://schemas.microsoft.com/office/drawing/2014/main" id="{562FE54C-5A60-8F6C-5751-264ABA99D48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393233" y="3992348"/>
            <a:ext cx="333381" cy="336967"/>
          </a:xfrm>
          <a:prstGeom prst="rect">
            <a:avLst/>
          </a:prstGeom>
        </p:spPr>
      </p:pic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75E54A08-EC4D-C089-447D-9AF4994A432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3254329" y="164221"/>
            <a:ext cx="1863444" cy="457000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66B3ACAE-F9A7-120B-4813-ADADAD5F758F}"/>
              </a:ext>
            </a:extLst>
          </p:cNvPr>
          <p:cNvSpPr txBox="1"/>
          <p:nvPr/>
        </p:nvSpPr>
        <p:spPr>
          <a:xfrm>
            <a:off x="5235591" y="754062"/>
            <a:ext cx="4813774" cy="29756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endParaRPr lang="en-US" sz="3084"/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r>
              <a:rPr lang="en-US" sz="1600">
                <a:latin typeface="Helvetica" panose="020B0604020202030204" pitchFamily="34" charset="0"/>
              </a:rPr>
              <a:t>Image/drawing 1</a:t>
            </a:r>
            <a:endParaRPr lang="en-US" sz="3084"/>
          </a:p>
          <a:p>
            <a:endParaRPr lang="en-US" sz="3084"/>
          </a:p>
          <a:p>
            <a:endParaRPr lang="en-US" sz="3084"/>
          </a:p>
          <a:p>
            <a:endParaRPr lang="en-US" sz="3084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7F03AA2-EC6D-37F1-8884-32E90F895503}"/>
              </a:ext>
            </a:extLst>
          </p:cNvPr>
          <p:cNvSpPr txBox="1"/>
          <p:nvPr/>
        </p:nvSpPr>
        <p:spPr>
          <a:xfrm>
            <a:off x="5252420" y="3982090"/>
            <a:ext cx="4801863" cy="29756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3084"/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r>
              <a:rPr lang="en-US" sz="1600">
                <a:latin typeface="Helvetica"/>
                <a:cs typeface="Helvetica"/>
              </a:rPr>
              <a:t>Image/drawing 2</a:t>
            </a:r>
            <a:endParaRPr lang="en-US" sz="3084">
              <a:latin typeface="Helvetica"/>
              <a:cs typeface="Helvetica"/>
            </a:endParaRPr>
          </a:p>
          <a:p>
            <a:endParaRPr lang="en-US" sz="3084"/>
          </a:p>
          <a:p>
            <a:endParaRPr lang="en-US" sz="3084" err="1"/>
          </a:p>
          <a:p>
            <a:endParaRPr lang="en-US" sz="3084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7CBF52F-FEAC-C392-3F5C-A91E1D878405}"/>
              </a:ext>
            </a:extLst>
          </p:cNvPr>
          <p:cNvSpPr txBox="1"/>
          <p:nvPr/>
        </p:nvSpPr>
        <p:spPr>
          <a:xfrm>
            <a:off x="221135" y="6111656"/>
            <a:ext cx="4754217" cy="29756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endParaRPr lang="en-US" sz="3084"/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r>
              <a:rPr lang="en-US" sz="1600">
                <a:latin typeface="Helvetica" panose="020B0604020202030204" pitchFamily="34" charset="0"/>
              </a:rPr>
              <a:t>Image/drawing 3</a:t>
            </a:r>
            <a:endParaRPr lang="en-US" sz="3084"/>
          </a:p>
          <a:p>
            <a:endParaRPr lang="en-US" sz="3084"/>
          </a:p>
          <a:p>
            <a:endParaRPr lang="en-US" sz="3084"/>
          </a:p>
          <a:p>
            <a:endParaRPr lang="en-US" sz="3084"/>
          </a:p>
        </p:txBody>
      </p:sp>
    </p:spTree>
    <p:extLst>
      <p:ext uri="{BB962C8B-B14F-4D97-AF65-F5344CB8AC3E}">
        <p14:creationId xmlns:p14="http://schemas.microsoft.com/office/powerpoint/2010/main" val="692102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052A6-56C9-AAEE-7869-0D9C88EE4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AF8FED5-BAB8-6C1C-D072-C581DFEF2BB6}"/>
              </a:ext>
            </a:extLst>
          </p:cNvPr>
          <p:cNvSpPr txBox="1"/>
          <p:nvPr/>
        </p:nvSpPr>
        <p:spPr>
          <a:xfrm>
            <a:off x="401790" y="6474967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/>
              <a:t>Define why the project exists. What are the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major goals</a:t>
            </a:r>
            <a:r>
              <a:rPr lang="en-US" sz="1100" b="1"/>
              <a:t> </a:t>
            </a:r>
            <a:r>
              <a:rPr lang="en-US" sz="1100"/>
              <a:t>of the project? How do these goals align with the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strategic goals</a:t>
            </a:r>
            <a:r>
              <a:rPr lang="en-US" sz="1100" b="1"/>
              <a:t> </a:t>
            </a:r>
            <a:r>
              <a:rPr lang="en-US" sz="1100"/>
              <a:t>of the client</a:t>
            </a:r>
            <a:r>
              <a:rPr lang="en-US" sz="1100" b="1"/>
              <a:t>?</a:t>
            </a:r>
            <a:r>
              <a:rPr lang="en-US" sz="1100"/>
              <a:t> How will the project solve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client or community needs</a:t>
            </a:r>
            <a:r>
              <a:rPr lang="en-US" sz="1100">
                <a:solidFill>
                  <a:schemeClr val="tx2">
                    <a:lumMod val="49000"/>
                    <a:lumOff val="51000"/>
                  </a:schemeClr>
                </a:solidFill>
              </a:rPr>
              <a:t>?</a:t>
            </a:r>
            <a:r>
              <a:rPr lang="en-US" sz="1100"/>
              <a:t> What are the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key parameters</a:t>
            </a:r>
            <a:r>
              <a:rPr lang="en-US" sz="1100" b="1"/>
              <a:t> </a:t>
            </a:r>
            <a:r>
              <a:rPr lang="en-US" sz="1100"/>
              <a:t>for project success? This may be considered a marketing project description.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17D91F-359F-B338-1285-F67D33BD94F4}"/>
              </a:ext>
            </a:extLst>
          </p:cNvPr>
          <p:cNvSpPr txBox="1"/>
          <p:nvPr/>
        </p:nvSpPr>
        <p:spPr>
          <a:xfrm>
            <a:off x="5395291" y="6474967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/>
              <a:t>Comment on the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existing conditions</a:t>
            </a:r>
            <a:r>
              <a:rPr lang="en-US" sz="1100" b="1"/>
              <a:t> </a:t>
            </a:r>
            <a:r>
              <a:rPr lang="en-US" sz="1100"/>
              <a:t>of the site and existing building if applicable. What is working well and what needs to be improved upon? Comment on the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existing metrics</a:t>
            </a:r>
            <a:r>
              <a:rPr lang="en-US" sz="1100" b="1"/>
              <a:t> </a:t>
            </a:r>
            <a:r>
              <a:rPr lang="en-US" sz="1100"/>
              <a:t>of the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space</a:t>
            </a:r>
            <a:r>
              <a:rPr lang="en-US" sz="1100"/>
              <a:t> and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operational model.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13EC6E-7238-C540-C27F-FD9CBEF03792}"/>
              </a:ext>
            </a:extLst>
          </p:cNvPr>
          <p:cNvSpPr txBox="1"/>
          <p:nvPr/>
        </p:nvSpPr>
        <p:spPr>
          <a:xfrm>
            <a:off x="393387" y="8280175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/>
              <a:t>Identify the </a:t>
            </a:r>
            <a:r>
              <a:rPr lang="en-US" sz="1100" b="1"/>
              <a:t>discrepancies</a:t>
            </a:r>
            <a:r>
              <a:rPr lang="en-US" sz="1100"/>
              <a:t> between the current state and the target state. This is a good place to comment on:</a:t>
            </a:r>
            <a:endParaRPr lang="en-US"/>
          </a:p>
          <a:p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Changing </a:t>
            </a:r>
            <a:r>
              <a:rPr lang="en-US" sz="1100"/>
              <a:t>population demographics</a:t>
            </a:r>
          </a:p>
          <a:p>
            <a:r>
              <a:rPr lang="en-US" sz="1100"/>
              <a:t>Addressing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community</a:t>
            </a:r>
            <a:r>
              <a:rPr lang="en-US" sz="1100"/>
              <a:t> needs</a:t>
            </a:r>
          </a:p>
          <a:p>
            <a:r>
              <a:rPr lang="en-US" sz="1100"/>
              <a:t>Technical requirements for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growth</a:t>
            </a:r>
          </a:p>
          <a:p>
            <a:r>
              <a:rPr lang="en-US" sz="1100"/>
              <a:t>Enhancing financial performance</a:t>
            </a:r>
          </a:p>
          <a:p>
            <a:r>
              <a:rPr lang="en-US" sz="1100"/>
              <a:t>Missed opportunities for impact in the current state</a:t>
            </a:r>
          </a:p>
          <a:p>
            <a:endParaRPr lang="en-US" sz="11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01F345-A876-5F33-D396-8B3320D4B84A}"/>
              </a:ext>
            </a:extLst>
          </p:cNvPr>
          <p:cNvSpPr txBox="1"/>
          <p:nvPr/>
        </p:nvSpPr>
        <p:spPr>
          <a:xfrm>
            <a:off x="10388220" y="6460029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/>
              <a:t>Comment on the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strategies</a:t>
            </a:r>
            <a:r>
              <a:rPr lang="en-US" sz="1100" b="1"/>
              <a:t> </a:t>
            </a:r>
            <a:r>
              <a:rPr lang="en-US" sz="1100"/>
              <a:t>used to realize the goals of the project. Were there any special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design activities</a:t>
            </a:r>
            <a:r>
              <a:rPr lang="en-US" sz="1100" b="1"/>
              <a:t> </a:t>
            </a:r>
            <a:r>
              <a:rPr lang="en-US" sz="1100"/>
              <a:t>(site tours, creative workshops, </a:t>
            </a:r>
            <a:r>
              <a:rPr lang="en-US" sz="1100" err="1"/>
              <a:t>etc</a:t>
            </a:r>
            <a:r>
              <a:rPr lang="en-US" sz="1100"/>
              <a:t>)? Did the project rely on specialty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consultants or technologies</a:t>
            </a:r>
            <a:r>
              <a:rPr lang="en-US" sz="1100"/>
              <a:t>? Did it include specialty considerations or design features? How did the project team work collaboratively to deliver the project?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4DB5E2-0099-BD0E-F6B0-A5EFDBF8464C}"/>
              </a:ext>
            </a:extLst>
          </p:cNvPr>
          <p:cNvSpPr txBox="1"/>
          <p:nvPr/>
        </p:nvSpPr>
        <p:spPr>
          <a:xfrm>
            <a:off x="5395291" y="8271604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/>
              <a:t>Comment on the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target state</a:t>
            </a:r>
            <a:r>
              <a:rPr lang="en-US" sz="1100" b="1"/>
              <a:t> </a:t>
            </a:r>
            <a:r>
              <a:rPr lang="en-US" sz="1100"/>
              <a:t>of the project. What are the critical program elements and adjacencies? How does the project communicate aesthetically and functionally? How does the target state design address the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project goals</a:t>
            </a:r>
            <a:r>
              <a:rPr lang="en-US" sz="1100"/>
              <a:t>? Comment on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updated space metrics</a:t>
            </a:r>
            <a:r>
              <a:rPr lang="en-US" sz="1100" b="1"/>
              <a:t> </a:t>
            </a:r>
            <a:r>
              <a:rPr lang="en-US" sz="1100"/>
              <a:t>and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operational</a:t>
            </a:r>
            <a:r>
              <a:rPr lang="en-US" sz="1100" b="1"/>
              <a:t>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models</a:t>
            </a:r>
            <a:r>
              <a:rPr lang="en-US" sz="1100" b="1"/>
              <a:t> </a:t>
            </a:r>
            <a:r>
              <a:rPr lang="en-US" sz="1100"/>
              <a:t>as they differ from those in the current state.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73FEAA-D8F8-118E-6176-922C889F5A86}"/>
              </a:ext>
            </a:extLst>
          </p:cNvPr>
          <p:cNvSpPr txBox="1"/>
          <p:nvPr/>
        </p:nvSpPr>
        <p:spPr>
          <a:xfrm>
            <a:off x="10368997" y="8280175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/>
              <a:t>Review the effectiveness of the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design</a:t>
            </a:r>
            <a:r>
              <a:rPr lang="en-US" sz="1100"/>
              <a:t> and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implementation</a:t>
            </a:r>
            <a:r>
              <a:rPr lang="en-US" sz="1100"/>
              <a:t> of the project. What are the client’s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measures for success </a:t>
            </a:r>
            <a:r>
              <a:rPr lang="en-US" sz="1100"/>
              <a:t>and has it been met? What is the impact to community or owner operations</a:t>
            </a:r>
            <a:r>
              <a:rPr lang="en-US" sz="1100" b="1"/>
              <a:t>? </a:t>
            </a:r>
            <a:r>
              <a:rPr lang="en-US" sz="1100"/>
              <a:t>How will it demonstrate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continued success</a:t>
            </a:r>
            <a:r>
              <a:rPr lang="en-US" sz="1100"/>
              <a:t> for the client and the community? 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DF0ECD9-81C6-A20C-CA90-7C6DDC18DF71}"/>
              </a:ext>
            </a:extLst>
          </p:cNvPr>
          <p:cNvSpPr/>
          <p:nvPr/>
        </p:nvSpPr>
        <p:spPr>
          <a:xfrm>
            <a:off x="13263" y="265962"/>
            <a:ext cx="15544800" cy="5347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2800" b="1">
                <a:solidFill>
                  <a:schemeClr val="tx1"/>
                </a:solidFill>
                <a:latin typeface="Segoe UI"/>
                <a:cs typeface="Helvetica"/>
              </a:rPr>
              <a:t> Client Name</a:t>
            </a:r>
            <a:r>
              <a:rPr lang="en-US" sz="2800">
                <a:solidFill>
                  <a:schemeClr val="tx1"/>
                </a:solidFill>
                <a:latin typeface="Segoe UI"/>
                <a:cs typeface="Helvetica"/>
              </a:rPr>
              <a:t> | Project Name |</a:t>
            </a:r>
            <a:r>
              <a:rPr lang="en-US" sz="2800">
                <a:latin typeface="Segoe UI"/>
                <a:cs typeface="Helvetica"/>
              </a:rPr>
              <a:t> </a:t>
            </a:r>
            <a:r>
              <a:rPr lang="en-US" sz="1600" i="1">
                <a:solidFill>
                  <a:schemeClr val="tx2">
                    <a:lumMod val="49000"/>
                    <a:lumOff val="51000"/>
                  </a:schemeClr>
                </a:solidFill>
                <a:latin typeface="Segoe UI"/>
                <a:cs typeface="Helvetica"/>
              </a:rPr>
              <a:t>Practice Area + Sub Practice Area</a:t>
            </a:r>
            <a:endParaRPr lang="en-US" sz="1600" i="1">
              <a:solidFill>
                <a:schemeClr val="tx2">
                  <a:lumMod val="49000"/>
                  <a:lumOff val="51000"/>
                </a:schemeClr>
              </a:solidFill>
              <a:latin typeface="Segoe U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BE18BAF-8FAE-765C-90C3-B54A624CA66B}"/>
              </a:ext>
            </a:extLst>
          </p:cNvPr>
          <p:cNvSpPr txBox="1"/>
          <p:nvPr/>
        </p:nvSpPr>
        <p:spPr>
          <a:xfrm>
            <a:off x="401789" y="2863680"/>
            <a:ext cx="4754217" cy="29756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3084"/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r>
              <a:rPr lang="en-US" sz="1600">
                <a:latin typeface="Helvetica"/>
                <a:cs typeface="Helvetica"/>
              </a:rPr>
              <a:t>Image/drawing 1</a:t>
            </a:r>
            <a:endParaRPr lang="en-US" sz="3050">
              <a:latin typeface="Aptos"/>
              <a:cs typeface="Helvetica"/>
            </a:endParaRPr>
          </a:p>
          <a:p>
            <a:endParaRPr lang="en-US" sz="3084"/>
          </a:p>
          <a:p>
            <a:endParaRPr lang="en-US" sz="3084"/>
          </a:p>
          <a:p>
            <a:endParaRPr lang="en-US" sz="3084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A998E81-EB56-0F6A-BF40-691C6F38CDC9}"/>
              </a:ext>
            </a:extLst>
          </p:cNvPr>
          <p:cNvSpPr txBox="1"/>
          <p:nvPr/>
        </p:nvSpPr>
        <p:spPr>
          <a:xfrm>
            <a:off x="655525" y="6091626"/>
            <a:ext cx="3589762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Helvetica"/>
                <a:cs typeface="Helvetica"/>
              </a:rPr>
              <a:t>The Why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3CC7CA4-FB79-C86C-5A1C-61E0BCD88088}"/>
              </a:ext>
            </a:extLst>
          </p:cNvPr>
          <p:cNvSpPr txBox="1"/>
          <p:nvPr/>
        </p:nvSpPr>
        <p:spPr>
          <a:xfrm>
            <a:off x="5742306" y="6092600"/>
            <a:ext cx="2746842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Helvetica"/>
                <a:cs typeface="Helvetica"/>
              </a:rPr>
              <a:t>Current State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94214D-864B-45CC-2E57-882D8FEB766F}"/>
              </a:ext>
            </a:extLst>
          </p:cNvPr>
          <p:cNvSpPr txBox="1"/>
          <p:nvPr/>
        </p:nvSpPr>
        <p:spPr>
          <a:xfrm>
            <a:off x="5799155" y="7863734"/>
            <a:ext cx="2641990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Helvetica"/>
                <a:cs typeface="Helvetica"/>
              </a:rPr>
              <a:t>Target State</a:t>
            </a:r>
            <a:endParaRPr lang="en-US" sz="1600">
              <a:latin typeface="Helvetica" panose="020B0604020202030204" pitchFamily="34" charset="0"/>
              <a:cs typeface="Helvetica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421BF06-101B-C312-3454-BDFC01EB92FC}"/>
              </a:ext>
            </a:extLst>
          </p:cNvPr>
          <p:cNvSpPr txBox="1"/>
          <p:nvPr/>
        </p:nvSpPr>
        <p:spPr>
          <a:xfrm>
            <a:off x="10737488" y="6077662"/>
            <a:ext cx="2729573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Helvetica"/>
                <a:cs typeface="Helvetica"/>
              </a:rPr>
              <a:t>Solution Approach</a:t>
            </a:r>
            <a:endParaRPr lang="en-US" sz="1600">
              <a:latin typeface="Helvetica" panose="020B0604020202030204" pitchFamily="34" charset="0"/>
              <a:cs typeface="Helvetica" panose="020B0604020202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E81E0F-D340-8A64-79CF-B90007D308CB}"/>
              </a:ext>
            </a:extLst>
          </p:cNvPr>
          <p:cNvSpPr txBox="1"/>
          <p:nvPr/>
        </p:nvSpPr>
        <p:spPr>
          <a:xfrm>
            <a:off x="10825540" y="7865410"/>
            <a:ext cx="2807343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Helvetica"/>
                <a:cs typeface="Helvetica"/>
              </a:rPr>
              <a:t>Impact</a:t>
            </a:r>
            <a:endParaRPr lang="en-US" sz="1600">
              <a:latin typeface="Helvetica" panose="020B0604020202030204" pitchFamily="34" charset="0"/>
              <a:cs typeface="Helvetica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998A06B-EDBC-F545-2502-96A036C8100C}"/>
              </a:ext>
            </a:extLst>
          </p:cNvPr>
          <p:cNvSpPr txBox="1"/>
          <p:nvPr/>
        </p:nvSpPr>
        <p:spPr>
          <a:xfrm>
            <a:off x="743244" y="7901054"/>
            <a:ext cx="2094755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Helvetica"/>
                <a:cs typeface="Helvetica"/>
              </a:rPr>
              <a:t>Gap Analysis</a:t>
            </a:r>
            <a:endParaRPr lang="en-US" sz="1600">
              <a:latin typeface="Helvetica" panose="020B0604020202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62C70CE-03B6-4505-72EC-84AF6DF1707A}"/>
              </a:ext>
            </a:extLst>
          </p:cNvPr>
          <p:cNvSpPr txBox="1"/>
          <p:nvPr/>
        </p:nvSpPr>
        <p:spPr>
          <a:xfrm>
            <a:off x="414890" y="1013218"/>
            <a:ext cx="4754217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b="1">
                <a:latin typeface="Segoe UI"/>
                <a:cs typeface="Segoe UI"/>
              </a:rPr>
              <a:t>Project Metrics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C2E3628-1AFD-441F-FF82-5B0E009A7FBD}"/>
              </a:ext>
            </a:extLst>
          </p:cNvPr>
          <p:cNvSpPr txBox="1"/>
          <p:nvPr/>
        </p:nvSpPr>
        <p:spPr>
          <a:xfrm>
            <a:off x="5407705" y="1350514"/>
            <a:ext cx="4754217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/>
              <a:t>What were the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challenges</a:t>
            </a:r>
            <a:r>
              <a:rPr lang="en-US" sz="1100" b="1"/>
              <a:t> </a:t>
            </a:r>
            <a:r>
              <a:rPr lang="en-US" sz="1100"/>
              <a:t>that defined the project? How did these challenges affect our </a:t>
            </a:r>
            <a:r>
              <a:rPr lang="en-US" sz="1100" b="1">
                <a:solidFill>
                  <a:schemeClr val="tx2">
                    <a:lumMod val="49000"/>
                    <a:lumOff val="51000"/>
                  </a:schemeClr>
                </a:solidFill>
              </a:rPr>
              <a:t>approach</a:t>
            </a:r>
            <a:r>
              <a:rPr lang="en-US" sz="1100"/>
              <a:t> to project delivery? What </a:t>
            </a:r>
            <a:r>
              <a:rPr lang="en-US" sz="1100" b="1"/>
              <a:t>insights</a:t>
            </a:r>
            <a:r>
              <a:rPr lang="en-US" sz="1100"/>
              <a:t> were uncovered to use in future projects?</a:t>
            </a:r>
          </a:p>
          <a:p>
            <a:endParaRPr lang="en-US" sz="1100"/>
          </a:p>
          <a:p>
            <a:endParaRPr lang="en-US" sz="1100"/>
          </a:p>
          <a:p>
            <a:endParaRPr lang="en-US" sz="1100"/>
          </a:p>
          <a:p>
            <a:endParaRPr lang="en-US" sz="1100"/>
          </a:p>
          <a:p>
            <a:endParaRPr lang="en-US" sz="110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4FB0FCC-B86D-9D65-49F4-487313210D56}"/>
              </a:ext>
            </a:extLst>
          </p:cNvPr>
          <p:cNvSpPr txBox="1"/>
          <p:nvPr/>
        </p:nvSpPr>
        <p:spPr>
          <a:xfrm>
            <a:off x="6310866" y="996056"/>
            <a:ext cx="3149062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b="1">
                <a:latin typeface="Segoe UI"/>
                <a:cs typeface="Segoe UI"/>
              </a:rPr>
              <a:t>Obstacles and insight</a:t>
            </a:r>
            <a:endParaRPr lang="en-US" b="1">
              <a:latin typeface="Segoe UI"/>
              <a:cs typeface="Segoe UI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1376148-5A69-5119-8E5D-866BE47FCBFB}"/>
              </a:ext>
            </a:extLst>
          </p:cNvPr>
          <p:cNvSpPr txBox="1"/>
          <p:nvPr/>
        </p:nvSpPr>
        <p:spPr>
          <a:xfrm>
            <a:off x="5395291" y="2863655"/>
            <a:ext cx="4754217" cy="29704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3084"/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r>
              <a:rPr lang="en-US" sz="1600">
                <a:latin typeface="Helvetica"/>
                <a:cs typeface="Helvetica"/>
              </a:rPr>
              <a:t>Image/drawing 2</a:t>
            </a:r>
            <a:endParaRPr lang="en-US" sz="3050">
              <a:latin typeface="Helvetica"/>
              <a:cs typeface="Helvetica"/>
            </a:endParaRPr>
          </a:p>
          <a:p>
            <a:endParaRPr lang="en-US" sz="3050">
              <a:latin typeface="Aptos"/>
              <a:cs typeface="Helvetica"/>
            </a:endParaRPr>
          </a:p>
          <a:p>
            <a:endParaRPr lang="en-US" sz="3084" err="1"/>
          </a:p>
          <a:p>
            <a:endParaRPr lang="en-US" sz="3084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536E3B6-1685-A750-A0F2-62528D21CFAC}"/>
              </a:ext>
            </a:extLst>
          </p:cNvPr>
          <p:cNvSpPr txBox="1"/>
          <p:nvPr/>
        </p:nvSpPr>
        <p:spPr>
          <a:xfrm>
            <a:off x="10362827" y="2861022"/>
            <a:ext cx="1993216" cy="29756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3084"/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r>
              <a:rPr lang="en-US" sz="1600">
                <a:latin typeface="Helvetica"/>
                <a:cs typeface="Helvetica"/>
              </a:rPr>
              <a:t>Image/drawing 3</a:t>
            </a:r>
            <a:endParaRPr lang="en-US" sz="3050"/>
          </a:p>
          <a:p>
            <a:endParaRPr lang="en-US" sz="3084"/>
          </a:p>
          <a:p>
            <a:endParaRPr lang="en-US" sz="3084"/>
          </a:p>
          <a:p>
            <a:endParaRPr lang="en-US" sz="3084"/>
          </a:p>
        </p:txBody>
      </p:sp>
      <p:pic>
        <p:nvPicPr>
          <p:cNvPr id="30" name="Graphic 29" descr="Question Mark with solid fill">
            <a:extLst>
              <a:ext uri="{FF2B5EF4-FFF2-40B4-BE49-F238E27FC236}">
                <a16:creationId xmlns:a16="http://schemas.microsoft.com/office/drawing/2014/main" id="{35544EC6-EEED-C382-BE8F-1BF2275996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8447" y="6045154"/>
            <a:ext cx="371062" cy="371062"/>
          </a:xfrm>
          <a:prstGeom prst="rect">
            <a:avLst/>
          </a:prstGeom>
        </p:spPr>
      </p:pic>
      <p:pic>
        <p:nvPicPr>
          <p:cNvPr id="32" name="Graphic 31" descr="Ruler with solid fill">
            <a:extLst>
              <a:ext uri="{FF2B5EF4-FFF2-40B4-BE49-F238E27FC236}">
                <a16:creationId xmlns:a16="http://schemas.microsoft.com/office/drawing/2014/main" id="{32443F31-6D33-B810-1408-CD91C66418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13603" y="6051967"/>
            <a:ext cx="366226" cy="366226"/>
          </a:xfrm>
          <a:prstGeom prst="rect">
            <a:avLst/>
          </a:prstGeom>
        </p:spPr>
      </p:pic>
      <p:pic>
        <p:nvPicPr>
          <p:cNvPr id="34" name="Graphic 33" descr="Puzzle with solid fill">
            <a:extLst>
              <a:ext uri="{FF2B5EF4-FFF2-40B4-BE49-F238E27FC236}">
                <a16:creationId xmlns:a16="http://schemas.microsoft.com/office/drawing/2014/main" id="{39EE1ECB-C376-74F1-FAB5-3AC76657BA9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368997" y="6032056"/>
            <a:ext cx="402180" cy="402180"/>
          </a:xfrm>
          <a:prstGeom prst="rect">
            <a:avLst/>
          </a:prstGeom>
        </p:spPr>
      </p:pic>
      <p:pic>
        <p:nvPicPr>
          <p:cNvPr id="36" name="Graphic 35" descr="Target with solid fill">
            <a:extLst>
              <a:ext uri="{FF2B5EF4-FFF2-40B4-BE49-F238E27FC236}">
                <a16:creationId xmlns:a16="http://schemas.microsoft.com/office/drawing/2014/main" id="{322B0ABB-BAE6-6D38-2C07-9924257D78F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359010" y="7792020"/>
            <a:ext cx="457200" cy="457200"/>
          </a:xfrm>
          <a:prstGeom prst="rect">
            <a:avLst/>
          </a:prstGeom>
        </p:spPr>
      </p:pic>
      <p:pic>
        <p:nvPicPr>
          <p:cNvPr id="38" name="Graphic 37" descr="Clipboard with solid fill">
            <a:extLst>
              <a:ext uri="{FF2B5EF4-FFF2-40B4-BE49-F238E27FC236}">
                <a16:creationId xmlns:a16="http://schemas.microsoft.com/office/drawing/2014/main" id="{FCC82465-B48B-0D3C-E61D-9C79185F402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29774" y="7798001"/>
            <a:ext cx="457200" cy="457200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067F71F9-CE12-C57A-B9F5-DDFDCEF5B61D}"/>
              </a:ext>
            </a:extLst>
          </p:cNvPr>
          <p:cNvSpPr txBox="1"/>
          <p:nvPr/>
        </p:nvSpPr>
        <p:spPr>
          <a:xfrm>
            <a:off x="394473" y="1355803"/>
            <a:ext cx="4773439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/>
              <a:t>Project Location (city and state)</a:t>
            </a:r>
            <a:endParaRPr lang="en-US"/>
          </a:p>
          <a:p>
            <a:r>
              <a:rPr lang="en-US" sz="1100"/>
              <a:t>Project start date and estimated completion date</a:t>
            </a:r>
          </a:p>
          <a:p>
            <a:r>
              <a:rPr lang="en-US" sz="1100"/>
              <a:t>Project number and file path to most recent drawings/images</a:t>
            </a:r>
          </a:p>
          <a:p>
            <a:r>
              <a:rPr lang="en-US" sz="1100"/>
              <a:t>Construction Type, Square Footage and Budget</a:t>
            </a:r>
          </a:p>
          <a:p>
            <a:r>
              <a:rPr lang="en-US" sz="1100"/>
              <a:t>Project delivery method</a:t>
            </a:r>
          </a:p>
          <a:p>
            <a:r>
              <a:rPr lang="en-US" sz="1100"/>
              <a:t>Office Location and key team members</a:t>
            </a:r>
          </a:p>
          <a:p>
            <a:r>
              <a:rPr lang="en-US" sz="1100"/>
              <a:t>Project references (owner or contractor)</a:t>
            </a:r>
          </a:p>
          <a:p>
            <a:r>
              <a:rPr lang="en-US" sz="1100"/>
              <a:t>Estimated construction cost, to be adjusted during the project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9A72E72-BA8B-3B34-0A8D-A8E91F779395}"/>
              </a:ext>
            </a:extLst>
          </p:cNvPr>
          <p:cNvSpPr txBox="1"/>
          <p:nvPr/>
        </p:nvSpPr>
        <p:spPr>
          <a:xfrm>
            <a:off x="10477400" y="1355803"/>
            <a:ext cx="4717935" cy="144655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100"/>
              <a:t>This section open for additional text descriptions, diagrams, images, etc. Include:</a:t>
            </a:r>
            <a:endParaRPr lang="en-US"/>
          </a:p>
          <a:p>
            <a:pPr algn="r"/>
            <a:r>
              <a:rPr lang="en-US" sz="1100"/>
              <a:t>Specialized Design Elements &amp; Construction Types (Pre-Fab, </a:t>
            </a:r>
          </a:p>
          <a:p>
            <a:pPr algn="r"/>
            <a:r>
              <a:rPr lang="en-US" sz="1100"/>
              <a:t>Tilt Wall, </a:t>
            </a:r>
            <a:r>
              <a:rPr lang="en-US" sz="1100" err="1"/>
              <a:t>etc</a:t>
            </a:r>
            <a:r>
              <a:rPr lang="en-US" sz="1100"/>
              <a:t> + advantages)</a:t>
            </a:r>
            <a:endParaRPr lang="en-US"/>
          </a:p>
          <a:p>
            <a:pPr algn="r"/>
            <a:r>
              <a:rPr lang="en-US" sz="1100"/>
              <a:t>LEED or other certifications</a:t>
            </a:r>
          </a:p>
          <a:p>
            <a:pPr algn="r"/>
            <a:r>
              <a:rPr lang="en-US" sz="1100"/>
              <a:t>AIA F4DE Principles</a:t>
            </a:r>
          </a:p>
          <a:p>
            <a:pPr algn="r"/>
            <a:r>
              <a:rPr lang="en-US" sz="1100"/>
              <a:t>Project awards and recognition</a:t>
            </a:r>
          </a:p>
          <a:p>
            <a:pPr algn="r"/>
            <a:r>
              <a:rPr lang="en-US" sz="1100"/>
              <a:t>Innovations/new typologies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450A9B-412E-3B7B-9450-DBB6246F6890}"/>
              </a:ext>
            </a:extLst>
          </p:cNvPr>
          <p:cNvSpPr txBox="1"/>
          <p:nvPr/>
        </p:nvSpPr>
        <p:spPr>
          <a:xfrm>
            <a:off x="13310441" y="999988"/>
            <a:ext cx="2587801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b="1">
                <a:latin typeface="Segoe UI"/>
                <a:cs typeface="Segoe UI"/>
              </a:rPr>
              <a:t>Project Highlights</a:t>
            </a:r>
          </a:p>
        </p:txBody>
      </p:sp>
      <p:pic>
        <p:nvPicPr>
          <p:cNvPr id="1024" name="Picture 1023">
            <a:extLst>
              <a:ext uri="{FF2B5EF4-FFF2-40B4-BE49-F238E27FC236}">
                <a16:creationId xmlns:a16="http://schemas.microsoft.com/office/drawing/2014/main" id="{42C67851-DAB8-1E4C-7C4B-34775EFCA2F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428962" y="7766888"/>
            <a:ext cx="345293" cy="456142"/>
          </a:xfrm>
          <a:prstGeom prst="rect">
            <a:avLst/>
          </a:prstGeom>
        </p:spPr>
      </p:pic>
      <p:pic>
        <p:nvPicPr>
          <p:cNvPr id="1047" name="Picture 1046" descr="A black and white logo&#10;&#10;AI-generated content may be incorrect.">
            <a:extLst>
              <a:ext uri="{FF2B5EF4-FFF2-40B4-BE49-F238E27FC236}">
                <a16:creationId xmlns:a16="http://schemas.microsoft.com/office/drawing/2014/main" id="{B819ABDB-5A15-C359-8FD8-8996AB32451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2819681" y="355864"/>
            <a:ext cx="2302254" cy="446178"/>
          </a:xfrm>
          <a:prstGeom prst="rect">
            <a:avLst/>
          </a:prstGeom>
        </p:spPr>
      </p:pic>
      <p:pic>
        <p:nvPicPr>
          <p:cNvPr id="1049" name="Picture 1048" descr="A black and white logo&#10;&#10;AI-generated content may be incorrect.">
            <a:extLst>
              <a:ext uri="{FF2B5EF4-FFF2-40B4-BE49-F238E27FC236}">
                <a16:creationId xmlns:a16="http://schemas.microsoft.com/office/drawing/2014/main" id="{65AB85E5-A59C-6D52-E06C-9910B6AA791B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3161757" y="9332346"/>
            <a:ext cx="1903134" cy="469844"/>
          </a:xfrm>
          <a:prstGeom prst="rect">
            <a:avLst/>
          </a:prstGeom>
        </p:spPr>
      </p:pic>
      <p:sp>
        <p:nvSpPr>
          <p:cNvPr id="1054" name="TextBox 1053">
            <a:extLst>
              <a:ext uri="{FF2B5EF4-FFF2-40B4-BE49-F238E27FC236}">
                <a16:creationId xmlns:a16="http://schemas.microsoft.com/office/drawing/2014/main" id="{031E354E-FD02-ACB4-7D74-C93F23B28DC5}"/>
              </a:ext>
            </a:extLst>
          </p:cNvPr>
          <p:cNvSpPr txBox="1"/>
          <p:nvPr/>
        </p:nvSpPr>
        <p:spPr>
          <a:xfrm>
            <a:off x="12601391" y="2861078"/>
            <a:ext cx="2531641" cy="29756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3084"/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endParaRPr lang="en-US" sz="1600">
              <a:latin typeface="Helvetica" panose="020B0604020202030204" pitchFamily="34" charset="0"/>
            </a:endParaRPr>
          </a:p>
          <a:p>
            <a:pPr algn="ctr"/>
            <a:r>
              <a:rPr lang="en-US" sz="1600">
                <a:latin typeface="Helvetica"/>
                <a:cs typeface="Helvetica"/>
              </a:rPr>
              <a:t>Image/drawing 4</a:t>
            </a:r>
            <a:endParaRPr lang="en-US" sz="3050"/>
          </a:p>
          <a:p>
            <a:endParaRPr lang="en-US" sz="3084"/>
          </a:p>
          <a:p>
            <a:endParaRPr lang="en-US" sz="3084"/>
          </a:p>
          <a:p>
            <a:endParaRPr lang="en-US" sz="3084"/>
          </a:p>
        </p:txBody>
      </p:sp>
    </p:spTree>
    <p:extLst>
      <p:ext uri="{BB962C8B-B14F-4D97-AF65-F5344CB8AC3E}">
        <p14:creationId xmlns:p14="http://schemas.microsoft.com/office/powerpoint/2010/main" val="2873727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6AFA365-2FD8-8874-EC1F-11DC72ABB4D3}"/>
              </a:ext>
            </a:extLst>
          </p:cNvPr>
          <p:cNvSpPr txBox="1"/>
          <p:nvPr/>
        </p:nvSpPr>
        <p:spPr>
          <a:xfrm>
            <a:off x="401790" y="1227482"/>
            <a:ext cx="4754217" cy="364715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 dirty="0"/>
              <a:t>Define why the project exists. What are the </a:t>
            </a:r>
            <a:r>
              <a:rPr lang="en-US" sz="1100" b="1" dirty="0"/>
              <a:t>major goals </a:t>
            </a:r>
            <a:r>
              <a:rPr lang="en-US" sz="1100" dirty="0"/>
              <a:t>of the project? How do these goals align with the </a:t>
            </a:r>
            <a:r>
              <a:rPr lang="en-US" sz="1100" b="1" dirty="0"/>
              <a:t>strategic goals </a:t>
            </a:r>
            <a:r>
              <a:rPr lang="en-US" sz="1100" dirty="0"/>
              <a:t>of the client</a:t>
            </a:r>
            <a:r>
              <a:rPr lang="en-US" sz="1100" b="1" dirty="0"/>
              <a:t>?</a:t>
            </a:r>
            <a:r>
              <a:rPr lang="en-US" sz="1100" dirty="0"/>
              <a:t> How will the project solve </a:t>
            </a:r>
            <a:r>
              <a:rPr lang="en-US" sz="1100" b="1" dirty="0"/>
              <a:t>client or community needs</a:t>
            </a:r>
            <a:r>
              <a:rPr lang="en-US" sz="1100" dirty="0"/>
              <a:t>? What are the </a:t>
            </a:r>
            <a:r>
              <a:rPr lang="en-US" sz="1100" b="1" dirty="0"/>
              <a:t>key parameters </a:t>
            </a:r>
            <a:r>
              <a:rPr lang="en-US" sz="1100" dirty="0"/>
              <a:t>for project success? This may be considered a marketing project description.</a:t>
            </a:r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FF55CD-2D99-B1A1-38D6-B014FD9ED12D}"/>
              </a:ext>
            </a:extLst>
          </p:cNvPr>
          <p:cNvSpPr txBox="1"/>
          <p:nvPr/>
        </p:nvSpPr>
        <p:spPr>
          <a:xfrm>
            <a:off x="5395291" y="1227482"/>
            <a:ext cx="4754217" cy="364715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 dirty="0"/>
              <a:t>Comment on the </a:t>
            </a:r>
            <a:r>
              <a:rPr lang="en-US" sz="1100" b="1" dirty="0"/>
              <a:t>existing conditions </a:t>
            </a:r>
            <a:r>
              <a:rPr lang="en-US" sz="1100" dirty="0"/>
              <a:t>of the site and existing building if applicable. What is working well and what needs to be improved upon? Comment on the </a:t>
            </a:r>
            <a:r>
              <a:rPr lang="en-US" sz="1100" b="1" dirty="0"/>
              <a:t>existing metrics </a:t>
            </a:r>
            <a:r>
              <a:rPr lang="en-US" sz="1100" dirty="0"/>
              <a:t>of the </a:t>
            </a:r>
            <a:r>
              <a:rPr lang="en-US" sz="1100" b="1" dirty="0"/>
              <a:t>space</a:t>
            </a:r>
            <a:r>
              <a:rPr lang="en-US" sz="1100" dirty="0"/>
              <a:t> and </a:t>
            </a:r>
            <a:r>
              <a:rPr lang="en-US" sz="1100" b="1" dirty="0"/>
              <a:t>operational model.</a:t>
            </a:r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D2531E-E91D-589A-3556-31E7469D7239}"/>
              </a:ext>
            </a:extLst>
          </p:cNvPr>
          <p:cNvSpPr txBox="1"/>
          <p:nvPr/>
        </p:nvSpPr>
        <p:spPr>
          <a:xfrm>
            <a:off x="393387" y="5629741"/>
            <a:ext cx="4754217" cy="38164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 dirty="0"/>
              <a:t>Identify the </a:t>
            </a:r>
            <a:r>
              <a:rPr lang="en-US" sz="1100" b="1" dirty="0"/>
              <a:t>discrepancies</a:t>
            </a:r>
            <a:r>
              <a:rPr lang="en-US" sz="1100" dirty="0"/>
              <a:t> between the current state and the target state. This is a good place to comment 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Changing population demographics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Addressing community needs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Technical requirements for growth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Enhancing financial performance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Missed opportunities for impact in the current state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A4A86C-D590-DCDD-AF87-61B654338150}"/>
              </a:ext>
            </a:extLst>
          </p:cNvPr>
          <p:cNvSpPr txBox="1"/>
          <p:nvPr/>
        </p:nvSpPr>
        <p:spPr>
          <a:xfrm>
            <a:off x="10388220" y="1212544"/>
            <a:ext cx="4754217" cy="364715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 dirty="0"/>
              <a:t>Comment on the </a:t>
            </a:r>
            <a:r>
              <a:rPr lang="en-US" sz="1100" b="1" dirty="0"/>
              <a:t>strategies </a:t>
            </a:r>
            <a:r>
              <a:rPr lang="en-US" sz="1100" dirty="0"/>
              <a:t>used to realize the goals of the project. Were there any special </a:t>
            </a:r>
            <a:r>
              <a:rPr lang="en-US" sz="1100" b="1" dirty="0"/>
              <a:t>design activities </a:t>
            </a:r>
            <a:r>
              <a:rPr lang="en-US" sz="1100" dirty="0"/>
              <a:t>(site tours, creative workshops, </a:t>
            </a:r>
            <a:r>
              <a:rPr lang="en-US" sz="1100" dirty="0" err="1"/>
              <a:t>etc</a:t>
            </a:r>
            <a:r>
              <a:rPr lang="en-US" sz="1100" dirty="0"/>
              <a:t>)? Did the project rely on specialty </a:t>
            </a:r>
            <a:r>
              <a:rPr lang="en-US" sz="1100" b="1" dirty="0"/>
              <a:t>consultants or technologies</a:t>
            </a:r>
            <a:r>
              <a:rPr lang="en-US" sz="1100" dirty="0"/>
              <a:t>? Did it include specialty considerations or design features? How did the project team work collaboratively to deliver the project?</a:t>
            </a:r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82D249-D591-18B6-5720-69FB8E0096EE}"/>
              </a:ext>
            </a:extLst>
          </p:cNvPr>
          <p:cNvSpPr txBox="1"/>
          <p:nvPr/>
        </p:nvSpPr>
        <p:spPr>
          <a:xfrm>
            <a:off x="5395291" y="5621170"/>
            <a:ext cx="4754217" cy="38164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 dirty="0"/>
              <a:t>Comment on the </a:t>
            </a:r>
            <a:r>
              <a:rPr lang="en-US" sz="1100" b="1" dirty="0"/>
              <a:t>target state </a:t>
            </a:r>
            <a:r>
              <a:rPr lang="en-US" sz="1100" dirty="0"/>
              <a:t>of the project. What are the critical program elements and adjacencies? How does the project communicate aesthetically and functionally? How does the target state design address the </a:t>
            </a:r>
            <a:r>
              <a:rPr lang="en-US" sz="1100" b="1" dirty="0"/>
              <a:t>project goals</a:t>
            </a:r>
            <a:r>
              <a:rPr lang="en-US" sz="1100" dirty="0"/>
              <a:t>? Comment on </a:t>
            </a:r>
            <a:r>
              <a:rPr lang="en-US" sz="1100" b="1" dirty="0"/>
              <a:t>updated space metrics </a:t>
            </a:r>
            <a:r>
              <a:rPr lang="en-US" sz="1100" dirty="0"/>
              <a:t>and </a:t>
            </a:r>
            <a:r>
              <a:rPr lang="en-US" sz="1100" b="1" dirty="0"/>
              <a:t>operational models </a:t>
            </a:r>
            <a:r>
              <a:rPr lang="en-US" sz="1100" dirty="0"/>
              <a:t>as they differ from those in the current state.</a:t>
            </a:r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FEDF95-B487-3EE7-C1EC-36BF9A5C58C0}"/>
              </a:ext>
            </a:extLst>
          </p:cNvPr>
          <p:cNvSpPr txBox="1"/>
          <p:nvPr/>
        </p:nvSpPr>
        <p:spPr>
          <a:xfrm>
            <a:off x="10368997" y="5629741"/>
            <a:ext cx="4754217" cy="38164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100" dirty="0"/>
              <a:t>Review the effectiveness of the </a:t>
            </a:r>
            <a:r>
              <a:rPr lang="en-US" sz="1100" b="1" dirty="0"/>
              <a:t>design</a:t>
            </a:r>
            <a:r>
              <a:rPr lang="en-US" sz="1100" dirty="0"/>
              <a:t> and </a:t>
            </a:r>
            <a:r>
              <a:rPr lang="en-US" sz="1100" b="1" dirty="0"/>
              <a:t>implementation</a:t>
            </a:r>
            <a:r>
              <a:rPr lang="en-US" sz="1100" dirty="0"/>
              <a:t> of the project. What are the client’s </a:t>
            </a:r>
            <a:r>
              <a:rPr lang="en-US" sz="1100" b="1" dirty="0"/>
              <a:t>measures for success </a:t>
            </a:r>
            <a:r>
              <a:rPr lang="en-US" sz="1100" dirty="0"/>
              <a:t>and has it been met? What is the impact to community or owner operations</a:t>
            </a:r>
            <a:r>
              <a:rPr lang="en-US" sz="1100" b="1" dirty="0"/>
              <a:t>? </a:t>
            </a:r>
            <a:r>
              <a:rPr lang="en-US" sz="1100" dirty="0"/>
              <a:t>How will it demonstrate </a:t>
            </a:r>
            <a:r>
              <a:rPr lang="en-US" sz="1100" b="1" dirty="0"/>
              <a:t>continued success</a:t>
            </a:r>
            <a:r>
              <a:rPr lang="en-US" sz="1100" dirty="0"/>
              <a:t> for the client and the community? </a:t>
            </a:r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A1F07F-111A-E6E5-D686-B35150788A0C}"/>
              </a:ext>
            </a:extLst>
          </p:cNvPr>
          <p:cNvSpPr txBox="1"/>
          <p:nvPr/>
        </p:nvSpPr>
        <p:spPr>
          <a:xfrm>
            <a:off x="655525" y="844141"/>
            <a:ext cx="358976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>
                <a:latin typeface="Helvetica" panose="020B0604020202030204" pitchFamily="34" charset="0"/>
              </a:rPr>
              <a:t>THE WHY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137A07-B067-EDCC-64FB-2D6E4B2F7B1A}"/>
              </a:ext>
            </a:extLst>
          </p:cNvPr>
          <p:cNvSpPr txBox="1"/>
          <p:nvPr/>
        </p:nvSpPr>
        <p:spPr>
          <a:xfrm>
            <a:off x="5742306" y="845115"/>
            <a:ext cx="274684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>
                <a:latin typeface="Helvetica" panose="020B0604020202030204" pitchFamily="34" charset="0"/>
              </a:rPr>
              <a:t>CURRENT STATE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3B4B43-9CE0-EBC4-215A-7743F0F23205}"/>
              </a:ext>
            </a:extLst>
          </p:cNvPr>
          <p:cNvSpPr txBox="1"/>
          <p:nvPr/>
        </p:nvSpPr>
        <p:spPr>
          <a:xfrm>
            <a:off x="5799155" y="5213300"/>
            <a:ext cx="264199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>
                <a:latin typeface="Helvetica" panose="020B0604020202030204" pitchFamily="34" charset="0"/>
              </a:rPr>
              <a:t>TARGET STATE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D1C8232-D36E-FFA6-3054-6B731126B325}"/>
              </a:ext>
            </a:extLst>
          </p:cNvPr>
          <p:cNvSpPr txBox="1"/>
          <p:nvPr/>
        </p:nvSpPr>
        <p:spPr>
          <a:xfrm>
            <a:off x="10737488" y="830177"/>
            <a:ext cx="272957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>
                <a:latin typeface="Helvetica" panose="020B0604020202030204" pitchFamily="34" charset="0"/>
              </a:rPr>
              <a:t>SOLUTION APPROACH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B675FAA-5694-9170-86DC-28AF99B437F2}"/>
              </a:ext>
            </a:extLst>
          </p:cNvPr>
          <p:cNvSpPr txBox="1"/>
          <p:nvPr/>
        </p:nvSpPr>
        <p:spPr>
          <a:xfrm>
            <a:off x="10825540" y="5214976"/>
            <a:ext cx="280734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>
                <a:latin typeface="Helvetica" panose="020B0604020202030204" pitchFamily="34" charset="0"/>
              </a:rPr>
              <a:t>IMPACT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0A7FCB4-3338-39F9-6CFA-668358100F7A}"/>
              </a:ext>
            </a:extLst>
          </p:cNvPr>
          <p:cNvSpPr txBox="1"/>
          <p:nvPr/>
        </p:nvSpPr>
        <p:spPr>
          <a:xfrm>
            <a:off x="743244" y="5250620"/>
            <a:ext cx="209475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>
                <a:latin typeface="Helvetica" panose="020B0604020202030204" pitchFamily="34" charset="0"/>
              </a:rPr>
              <a:t>GAP ANALYSIS</a:t>
            </a:r>
          </a:p>
        </p:txBody>
      </p:sp>
      <p:pic>
        <p:nvPicPr>
          <p:cNvPr id="18" name="Graphic 17" descr="Question Mark with solid fill">
            <a:extLst>
              <a:ext uri="{FF2B5EF4-FFF2-40B4-BE49-F238E27FC236}">
                <a16:creationId xmlns:a16="http://schemas.microsoft.com/office/drawing/2014/main" id="{1C0BA743-D808-FCFE-8955-728230FF81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8447" y="797669"/>
            <a:ext cx="371062" cy="371062"/>
          </a:xfrm>
          <a:prstGeom prst="rect">
            <a:avLst/>
          </a:prstGeom>
        </p:spPr>
      </p:pic>
      <p:pic>
        <p:nvPicPr>
          <p:cNvPr id="19" name="Graphic 18" descr="Ruler with solid fill">
            <a:extLst>
              <a:ext uri="{FF2B5EF4-FFF2-40B4-BE49-F238E27FC236}">
                <a16:creationId xmlns:a16="http://schemas.microsoft.com/office/drawing/2014/main" id="{83FC35D8-2A93-EF03-D504-8C734C7405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13603" y="804482"/>
            <a:ext cx="366226" cy="366226"/>
          </a:xfrm>
          <a:prstGeom prst="rect">
            <a:avLst/>
          </a:prstGeom>
        </p:spPr>
      </p:pic>
      <p:pic>
        <p:nvPicPr>
          <p:cNvPr id="20" name="Graphic 19" descr="Puzzle with solid fill">
            <a:extLst>
              <a:ext uri="{FF2B5EF4-FFF2-40B4-BE49-F238E27FC236}">
                <a16:creationId xmlns:a16="http://schemas.microsoft.com/office/drawing/2014/main" id="{83E09D66-EE51-87EE-6B9D-4C4931061E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368997" y="784571"/>
            <a:ext cx="402180" cy="402180"/>
          </a:xfrm>
          <a:prstGeom prst="rect">
            <a:avLst/>
          </a:prstGeom>
        </p:spPr>
      </p:pic>
      <p:pic>
        <p:nvPicPr>
          <p:cNvPr id="21" name="Graphic 20" descr="Target with solid fill">
            <a:extLst>
              <a:ext uri="{FF2B5EF4-FFF2-40B4-BE49-F238E27FC236}">
                <a16:creationId xmlns:a16="http://schemas.microsoft.com/office/drawing/2014/main" id="{14FA49B2-2483-D329-5343-5A235B066F8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359010" y="5141586"/>
            <a:ext cx="457200" cy="457200"/>
          </a:xfrm>
          <a:prstGeom prst="rect">
            <a:avLst/>
          </a:prstGeom>
        </p:spPr>
      </p:pic>
      <p:pic>
        <p:nvPicPr>
          <p:cNvPr id="22" name="Graphic 21" descr="Clipboard with solid fill">
            <a:extLst>
              <a:ext uri="{FF2B5EF4-FFF2-40B4-BE49-F238E27FC236}">
                <a16:creationId xmlns:a16="http://schemas.microsoft.com/office/drawing/2014/main" id="{4BE99DD8-0C4F-E261-1710-5086C58B000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29774" y="5147567"/>
            <a:ext cx="457200" cy="457200"/>
          </a:xfrm>
          <a:prstGeom prst="rect">
            <a:avLst/>
          </a:prstGeom>
        </p:spPr>
      </p:pic>
      <p:pic>
        <p:nvPicPr>
          <p:cNvPr id="23" name="Graphic 22" descr="Ripple with solid fill">
            <a:extLst>
              <a:ext uri="{FF2B5EF4-FFF2-40B4-BE49-F238E27FC236}">
                <a16:creationId xmlns:a16="http://schemas.microsoft.com/office/drawing/2014/main" id="{AAF04EE0-D181-FFBC-BCF4-5C005790FB7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373701" y="5167694"/>
            <a:ext cx="457200" cy="45720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93075367-83F3-9F82-4BE8-B08C01D50ECF}"/>
              </a:ext>
            </a:extLst>
          </p:cNvPr>
          <p:cNvSpPr/>
          <p:nvPr/>
        </p:nvSpPr>
        <p:spPr>
          <a:xfrm>
            <a:off x="0" y="0"/>
            <a:ext cx="15544800" cy="534718"/>
          </a:xfrm>
          <a:prstGeom prst="rect">
            <a:avLst/>
          </a:prstGeom>
          <a:solidFill>
            <a:srgbClr val="19A1D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Helvetica" panose="020B0604020202030204" pitchFamily="34" charset="0"/>
              </a:rPr>
              <a:t>Additional Information – Expand on Section Narratives </a:t>
            </a:r>
            <a:r>
              <a:rPr lang="en-US" sz="2000" b="1">
                <a:latin typeface="Helvetica" panose="020B0604020202030204" pitchFamily="34" charset="0"/>
              </a:rPr>
              <a:t>if Applicable</a:t>
            </a:r>
            <a:endParaRPr lang="en-US" sz="2000" b="1" dirty="0">
              <a:latin typeface="Helvetica" panose="020B0604020202030204" pitchFamily="34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D681C54-7163-9C4A-4AEF-2CA7CD3E9583}"/>
              </a:ext>
            </a:extLst>
          </p:cNvPr>
          <p:cNvGrpSpPr/>
          <p:nvPr/>
        </p:nvGrpSpPr>
        <p:grpSpPr>
          <a:xfrm>
            <a:off x="13761934" y="131923"/>
            <a:ext cx="1537372" cy="333948"/>
            <a:chOff x="13665679" y="131923"/>
            <a:chExt cx="1537372" cy="333948"/>
          </a:xfrm>
        </p:grpSpPr>
        <p:pic>
          <p:nvPicPr>
            <p:cNvPr id="26" name="Picture 4" descr="Grace Design Studios | BCP">
              <a:extLst>
                <a:ext uri="{FF2B5EF4-FFF2-40B4-BE49-F238E27FC236}">
                  <a16:creationId xmlns:a16="http://schemas.microsoft.com/office/drawing/2014/main" id="{A6AC929C-754E-8AB1-0120-E1981C65268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4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531" t="9814" r="35661" b="55684"/>
            <a:stretch>
              <a:fillRect/>
            </a:stretch>
          </p:blipFill>
          <p:spPr bwMode="auto">
            <a:xfrm>
              <a:off x="13665679" y="131923"/>
              <a:ext cx="499622" cy="3339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Picture 4" descr="Grace Design Studios | BCP">
              <a:extLst>
                <a:ext uri="{FF2B5EF4-FFF2-40B4-BE49-F238E27FC236}">
                  <a16:creationId xmlns:a16="http://schemas.microsoft.com/office/drawing/2014/main" id="{63A4D4F1-D9A0-A99C-EE4D-485F6347E59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4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867" t="41510" r="23441" b="24332"/>
            <a:stretch>
              <a:fillRect/>
            </a:stretch>
          </p:blipFill>
          <p:spPr bwMode="auto">
            <a:xfrm>
              <a:off x="14163638" y="135243"/>
              <a:ext cx="1039413" cy="3306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341BE76-74D2-51C2-CBE8-F94575B3D7E5}"/>
              </a:ext>
            </a:extLst>
          </p:cNvPr>
          <p:cNvCxnSpPr/>
          <p:nvPr/>
        </p:nvCxnSpPr>
        <p:spPr>
          <a:xfrm flipV="1">
            <a:off x="15214995" y="5629741"/>
            <a:ext cx="0" cy="35226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3612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2289</Words>
  <Application>Microsoft Office PowerPoint</Application>
  <PresentationFormat>Custom</PresentationFormat>
  <Paragraphs>381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Helvetica</vt:lpstr>
      <vt:lpstr>Segoe UI</vt:lpstr>
      <vt:lpstr>Office Theme</vt:lpstr>
      <vt:lpstr>A3 Story Telling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Austin Tucker</dc:creator>
  <cp:lastModifiedBy>Toni Wiggins</cp:lastModifiedBy>
  <cp:revision>7</cp:revision>
  <dcterms:created xsi:type="dcterms:W3CDTF">2025-08-13T13:10:34Z</dcterms:created>
  <dcterms:modified xsi:type="dcterms:W3CDTF">2025-12-03T20:46:02Z</dcterms:modified>
</cp:coreProperties>
</file>